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6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media/image67.jpg" ContentType="image/jpg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74.jpg" ContentType="image/jp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media/image85.jpg" ContentType="image/jpg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media/image103.jpg" ContentType="image/jpg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media/image120.jpg" ContentType="image/jpg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media/image121.jpg" ContentType="image/jpg"/>
  <Override PartName="/ppt/notesSlides/notesSlide40.xml" ContentType="application/vnd.openxmlformats-officedocument.presentationml.notesSlide+xml"/>
  <Override PartName="/ppt/media/image122.jpg" ContentType="image/jpg"/>
  <Override PartName="/ppt/media/image123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47"/>
  </p:notesMasterIdLst>
  <p:sldIdLst>
    <p:sldId id="256" r:id="rId3"/>
    <p:sldId id="281" r:id="rId4"/>
    <p:sldId id="257" r:id="rId5"/>
    <p:sldId id="282" r:id="rId6"/>
    <p:sldId id="258" r:id="rId7"/>
    <p:sldId id="288" r:id="rId8"/>
    <p:sldId id="259" r:id="rId9"/>
    <p:sldId id="260" r:id="rId10"/>
    <p:sldId id="261" r:id="rId11"/>
    <p:sldId id="289" r:id="rId12"/>
    <p:sldId id="306" r:id="rId13"/>
    <p:sldId id="290" r:id="rId14"/>
    <p:sldId id="296" r:id="rId15"/>
    <p:sldId id="303" r:id="rId16"/>
    <p:sldId id="308" r:id="rId17"/>
    <p:sldId id="307" r:id="rId18"/>
    <p:sldId id="297" r:id="rId19"/>
    <p:sldId id="298" r:id="rId20"/>
    <p:sldId id="299" r:id="rId21"/>
    <p:sldId id="300" r:id="rId22"/>
    <p:sldId id="301" r:id="rId23"/>
    <p:sldId id="295" r:id="rId24"/>
    <p:sldId id="302" r:id="rId25"/>
    <p:sldId id="305" r:id="rId26"/>
    <p:sldId id="29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92" r:id="rId36"/>
    <p:sldId id="294" r:id="rId37"/>
    <p:sldId id="271" r:id="rId38"/>
    <p:sldId id="272" r:id="rId39"/>
    <p:sldId id="273" r:id="rId40"/>
    <p:sldId id="293" r:id="rId41"/>
    <p:sldId id="274" r:id="rId42"/>
    <p:sldId id="275" r:id="rId43"/>
    <p:sldId id="276" r:id="rId44"/>
    <p:sldId id="277" r:id="rId45"/>
    <p:sldId id="287" r:id="rId46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MO用" lastIdx="4" clrIdx="0">
    <p:extLst>
      <p:ext uri="{19B8F6BF-5375-455C-9EA6-DF929625EA0E}">
        <p15:presenceInfo xmlns:p15="http://schemas.microsoft.com/office/powerpoint/2012/main" userId="Microsoft Office 用户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6"/>
    <p:restoredTop sz="92946"/>
  </p:normalViewPr>
  <p:slideViewPr>
    <p:cSldViewPr>
      <p:cViewPr varScale="1">
        <p:scale>
          <a:sx n="88" d="100"/>
          <a:sy n="88" d="100"/>
        </p:scale>
        <p:origin x="408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9234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3759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9755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1040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5585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3644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1905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5974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9085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6246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1412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9181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4384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23999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0525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53590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2287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5701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075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71237"/>
            <a:ext cx="39624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71237"/>
            <a:ext cx="426085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603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724773"/>
            <a:ext cx="400685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112791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724773"/>
            <a:ext cx="43053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1524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D087ABC-C147-4608-9421-DC913BD4572E}" type="datetimeFigureOut">
              <a:rPr lang="zh-CN" altLang="en-US" smtClean="0">
                <a:solidFill>
                  <a:prstClr val="black"/>
                </a:solidFill>
              </a:rPr>
              <a:pPr/>
              <a:t>2019/2/24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E0B59AC-3424-42EB-B3D4-DEBEAAEEC0DC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257300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828800"/>
            <a:ext cx="8629650" cy="43434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279525"/>
            <a:ext cx="3962400" cy="4897438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tx2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79525"/>
            <a:ext cx="4260850" cy="4897438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tx2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>
                <a:solidFill>
                  <a:prstClr val="white"/>
                </a:solidFill>
              </a:rPr>
              <a:pPr/>
              <a:t>2019/2/24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269207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881189"/>
            <a:ext cx="4006850" cy="4308473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269207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881189"/>
            <a:ext cx="4305300" cy="4308473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fld id="{DD087ABC-C147-4608-9421-DC913BD4572E}" type="datetimeFigureOut">
              <a:rPr lang="zh-CN" altLang="en-US" smtClean="0">
                <a:solidFill>
                  <a:prstClr val="white"/>
                </a:solidFill>
              </a:rPr>
              <a:pPr/>
              <a:t>2019/2/24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fld id="{DE0B59AC-3424-42EB-B3D4-DEBEAAEEC0DC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>
                <a:solidFill>
                  <a:prstClr val="black"/>
                </a:solidFill>
              </a:rPr>
              <a:pPr/>
              <a:t>2019/2/24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>
                <a:solidFill>
                  <a:prstClr val="black"/>
                </a:solidFill>
              </a:rPr>
              <a:pPr/>
              <a:t>2019/2/24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8416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42864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4930775"/>
          </a:xfrm>
        </p:spPr>
        <p:txBody>
          <a:bodyPr tIns="46800"/>
          <a:lstStyle>
            <a:lvl1pPr marL="228600" indent="-360000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/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800"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149013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720513"/>
            <a:ext cx="862965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3286" y="258282"/>
            <a:ext cx="8777427" cy="432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8721" y="3422903"/>
            <a:ext cx="8766556" cy="271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050917"/>
            <a:ext cx="862965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140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60403050404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3600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1pPr>
      <a:lvl2pPr marL="6858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2pPr>
      <a:lvl3pPr marL="11430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3pPr>
      <a:lvl4pPr marL="16002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4pPr>
      <a:lvl5pPr marL="20574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8.png"/><Relationship Id="rId7" Type="http://schemas.openxmlformats.org/officeDocument/2006/relationships/image" Target="../media/image5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60.png"/><Relationship Id="rId12" Type="http://schemas.openxmlformats.org/officeDocument/2006/relationships/image" Target="../media/image5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9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58.png"/><Relationship Id="rId10" Type="http://schemas.openxmlformats.org/officeDocument/2006/relationships/image" Target="../media/image55.wmf"/><Relationship Id="rId4" Type="http://schemas.openxmlformats.org/officeDocument/2006/relationships/image" Target="../media/image57.png"/><Relationship Id="rId9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0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74.jp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tif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73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5" Type="http://schemas.openxmlformats.org/officeDocument/2006/relationships/image" Target="../media/image85.jp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jpg"/><Relationship Id="rId9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7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7.pn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11" Type="http://schemas.openxmlformats.org/officeDocument/2006/relationships/image" Target="../media/image13.wmf"/><Relationship Id="rId5" Type="http://schemas.openxmlformats.org/officeDocument/2006/relationships/image" Target="../media/image15.pn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286" y="258282"/>
            <a:ext cx="877742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3200" spc="5" dirty="0">
                <a:solidFill>
                  <a:srgbClr val="FF0000"/>
                </a:solidFill>
                <a:latin typeface="FangSong"/>
                <a:cs typeface="FangSong"/>
              </a:rPr>
              <a:t>数据分析与数据挖掘</a:t>
            </a:r>
            <a:endParaRPr sz="2000" dirty="0">
              <a:latin typeface="FangSong"/>
              <a:cs typeface="FangSong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28650" y="28416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baseline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1675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Verdana" pitchFamily="34" charset="0"/>
              </a:rPr>
              <a:t>第三章</a:t>
            </a:r>
            <a:r>
              <a:rPr kumimoji="1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1675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Verdana" pitchFamily="34" charset="0"/>
              </a:rPr>
              <a:t>：线性模型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16754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286" y="258282"/>
            <a:ext cx="3594213" cy="482015"/>
          </a:xfrm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800" spc="-25" dirty="0">
                <a:latin typeface="FangSong"/>
                <a:cs typeface="FangSong"/>
              </a:rPr>
              <a:t>线</a:t>
            </a:r>
            <a:r>
              <a:rPr sz="2800" spc="-30" dirty="0">
                <a:latin typeface="FangSong"/>
                <a:cs typeface="FangSong"/>
              </a:rPr>
              <a:t>性回归</a:t>
            </a:r>
            <a:r>
              <a:rPr lang="zh-CN" altLang="en-US" sz="2800" spc="-30" dirty="0">
                <a:latin typeface="FangSong"/>
                <a:cs typeface="FangSong"/>
              </a:rPr>
              <a:t> </a:t>
            </a:r>
            <a:r>
              <a:rPr lang="en-US" altLang="zh-CN" sz="2800" spc="-30" dirty="0">
                <a:latin typeface="FangSong"/>
                <a:cs typeface="FangSong"/>
              </a:rPr>
              <a:t>-</a:t>
            </a:r>
            <a:r>
              <a:rPr lang="zh-CN" altLang="en-US" sz="2800" spc="-30" dirty="0">
                <a:latin typeface="FangSong"/>
                <a:cs typeface="FangSong"/>
              </a:rPr>
              <a:t> </a:t>
            </a:r>
            <a:r>
              <a:rPr lang="zh-CN" altLang="en-US" sz="2800" spc="-30" dirty="0">
                <a:solidFill>
                  <a:srgbClr val="FF0000"/>
                </a:solidFill>
                <a:latin typeface="FangSong"/>
                <a:cs typeface="FangSong"/>
              </a:rPr>
              <a:t>梯度下降</a:t>
            </a:r>
            <a:endParaRPr sz="2800" dirty="0">
              <a:solidFill>
                <a:srgbClr val="FF0000"/>
              </a:solidFill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42910" y="2735618"/>
            <a:ext cx="5095875" cy="0"/>
          </a:xfrm>
          <a:custGeom>
            <a:avLst/>
            <a:gdLst/>
            <a:ahLst/>
            <a:cxnLst/>
            <a:rect l="l" t="t" r="r" b="b"/>
            <a:pathLst>
              <a:path w="5095875">
                <a:moveTo>
                  <a:pt x="0" y="0"/>
                </a:moveTo>
                <a:lnTo>
                  <a:pt x="5095538" y="0"/>
                </a:lnTo>
              </a:path>
            </a:pathLst>
          </a:custGeom>
          <a:ln w="286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499" y="940235"/>
            <a:ext cx="4633464" cy="2296645"/>
          </a:xfrm>
          <a:prstGeom prst="rect">
            <a:avLst/>
          </a:prstGeom>
        </p:spPr>
      </p:pic>
      <p:grpSp>
        <p:nvGrpSpPr>
          <p:cNvPr id="10" name="组 9"/>
          <p:cNvGrpSpPr/>
          <p:nvPr/>
        </p:nvGrpSpPr>
        <p:grpSpPr>
          <a:xfrm>
            <a:off x="183286" y="3124200"/>
            <a:ext cx="8326847" cy="3035815"/>
            <a:chOff x="183286" y="3279670"/>
            <a:chExt cx="8326847" cy="303581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800" y="3659796"/>
              <a:ext cx="5029200" cy="361507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83286" y="4106882"/>
              <a:ext cx="832684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0" i="0" dirty="0">
                  <a:solidFill>
                    <a:srgbClr val="000000"/>
                  </a:solidFill>
                  <a:effectLst/>
                  <a:latin typeface="Verdana" charset="0"/>
                </a:rPr>
                <a:t>其中</a:t>
              </a:r>
              <a:r>
                <a:rPr lang="en-US" altLang="zh-CN" b="0" i="0" u="none" strike="noStrike" dirty="0" err="1">
                  <a:solidFill>
                    <a:srgbClr val="000000"/>
                  </a:solidFill>
                  <a:effectLst/>
                  <a:latin typeface="Verdana" charset="0"/>
                </a:rPr>
                <a:t>θ</a:t>
              </a:r>
              <a:r>
                <a:rPr lang="en-US" altLang="zh-CN" b="0" i="0" u="none" strike="noStrike" baseline="-25000" dirty="0" err="1">
                  <a:solidFill>
                    <a:srgbClr val="000000"/>
                  </a:solidFill>
                  <a:effectLst/>
                  <a:latin typeface="Verdana" charset="0"/>
                </a:rPr>
                <a:t>i</a:t>
              </a:r>
              <a:r>
                <a:rPr lang="zh-CN" altLang="en-US" b="0" i="0" u="none" strike="noStrike" baseline="-25000" dirty="0">
                  <a:solidFill>
                    <a:srgbClr val="000000"/>
                  </a:solidFill>
                  <a:effectLst/>
                  <a:latin typeface="Verdana" charset="0"/>
                </a:rPr>
                <a:t> </a:t>
              </a:r>
              <a:r>
                <a:rPr lang="en-US" altLang="zh-CN" b="0" i="0" dirty="0">
                  <a:solidFill>
                    <a:srgbClr val="000000"/>
                  </a:solidFill>
                  <a:effectLst/>
                  <a:latin typeface="Verdana" charset="0"/>
                </a:rPr>
                <a:t>(</a:t>
              </a:r>
              <a:r>
                <a:rPr lang="en-US" altLang="zh-CN" b="0" i="0" dirty="0" err="1">
                  <a:solidFill>
                    <a:srgbClr val="000000"/>
                  </a:solidFill>
                  <a:effectLst/>
                  <a:latin typeface="Verdana" charset="0"/>
                </a:rPr>
                <a:t>i</a:t>
              </a:r>
              <a:r>
                <a:rPr lang="en-US" altLang="zh-CN" b="0" i="0" dirty="0">
                  <a:solidFill>
                    <a:srgbClr val="000000"/>
                  </a:solidFill>
                  <a:effectLst/>
                  <a:latin typeface="Verdana" charset="0"/>
                </a:rPr>
                <a:t> = 0,1,2... n)</a:t>
              </a:r>
              <a:r>
                <a:rPr lang="zh-CN" altLang="en-US" b="0" i="0" dirty="0">
                  <a:solidFill>
                    <a:srgbClr val="000000"/>
                  </a:solidFill>
                  <a:effectLst/>
                  <a:latin typeface="Verdana" charset="0"/>
                </a:rPr>
                <a:t>为</a:t>
              </a:r>
              <a:r>
                <a:rPr lang="zh-CN" altLang="en-US" b="0" i="0" dirty="0">
                  <a:solidFill>
                    <a:srgbClr val="C00000"/>
                  </a:solidFill>
                  <a:effectLst/>
                  <a:latin typeface="Verdana" charset="0"/>
                </a:rPr>
                <a:t>模型参数</a:t>
              </a:r>
              <a:r>
                <a:rPr lang="zh-CN" altLang="en-US" b="0" i="0" dirty="0">
                  <a:solidFill>
                    <a:srgbClr val="000000"/>
                  </a:solidFill>
                  <a:effectLst/>
                  <a:latin typeface="Verdana" charset="0"/>
                </a:rPr>
                <a:t>，</a:t>
              </a:r>
              <a:r>
                <a:rPr lang="en-US" altLang="zh-CN" b="0" i="0" u="none" strike="noStrike" dirty="0">
                  <a:solidFill>
                    <a:srgbClr val="000000"/>
                  </a:solidFill>
                  <a:effectLst/>
                  <a:latin typeface="Verdana" charset="0"/>
                </a:rPr>
                <a:t>x</a:t>
              </a:r>
              <a:r>
                <a:rPr lang="en-US" altLang="zh-CN" b="0" i="0" u="none" strike="noStrike" baseline="-25000" dirty="0">
                  <a:solidFill>
                    <a:srgbClr val="000000"/>
                  </a:solidFill>
                  <a:effectLst/>
                  <a:latin typeface="Verdana" charset="0"/>
                </a:rPr>
                <a:t>i</a:t>
              </a:r>
              <a:r>
                <a:rPr lang="zh-CN" altLang="en-US" b="0" i="0" dirty="0">
                  <a:solidFill>
                    <a:srgbClr val="000000"/>
                  </a:solidFill>
                  <a:effectLst/>
                  <a:latin typeface="Verdana" charset="0"/>
                </a:rPr>
                <a:t> </a:t>
              </a:r>
              <a:r>
                <a:rPr lang="en-US" altLang="zh-CN" b="0" i="0" dirty="0">
                  <a:solidFill>
                    <a:srgbClr val="000000"/>
                  </a:solidFill>
                  <a:effectLst/>
                  <a:latin typeface="Verdana" charset="0"/>
                </a:rPr>
                <a:t>(</a:t>
              </a:r>
              <a:r>
                <a:rPr lang="en-US" altLang="zh-CN" b="0" i="0" dirty="0" err="1">
                  <a:solidFill>
                    <a:srgbClr val="000000"/>
                  </a:solidFill>
                  <a:effectLst/>
                  <a:latin typeface="Verdana" charset="0"/>
                </a:rPr>
                <a:t>i</a:t>
              </a:r>
              <a:r>
                <a:rPr lang="en-US" altLang="zh-CN" b="0" i="0" dirty="0">
                  <a:solidFill>
                    <a:srgbClr val="000000"/>
                  </a:solidFill>
                  <a:effectLst/>
                  <a:latin typeface="Verdana" charset="0"/>
                </a:rPr>
                <a:t> = 0,1,2... n)</a:t>
              </a:r>
              <a:r>
                <a:rPr lang="zh-CN" altLang="en-US" b="0" i="0" dirty="0">
                  <a:solidFill>
                    <a:srgbClr val="000000"/>
                  </a:solidFill>
                  <a:effectLst/>
                  <a:latin typeface="Verdana" charset="0"/>
                </a:rPr>
                <a:t>为</a:t>
              </a:r>
              <a:r>
                <a:rPr lang="zh-CN" altLang="en-US" b="0" i="0" dirty="0">
                  <a:solidFill>
                    <a:srgbClr val="C00000"/>
                  </a:solidFill>
                  <a:effectLst/>
                  <a:latin typeface="Verdana" charset="0"/>
                </a:rPr>
                <a:t>每个样本的</a:t>
              </a:r>
              <a:r>
                <a:rPr lang="en-US" altLang="zh-CN" b="0" i="0" dirty="0">
                  <a:solidFill>
                    <a:srgbClr val="C00000"/>
                  </a:solidFill>
                  <a:effectLst/>
                  <a:latin typeface="Verdana" charset="0"/>
                </a:rPr>
                <a:t>n</a:t>
              </a:r>
              <a:r>
                <a:rPr lang="zh-CN" altLang="en-US" b="0" i="0" dirty="0">
                  <a:solidFill>
                    <a:srgbClr val="C00000"/>
                  </a:solidFill>
                  <a:effectLst/>
                  <a:latin typeface="Verdana" charset="0"/>
                </a:rPr>
                <a:t>个特征值</a:t>
              </a:r>
              <a:r>
                <a:rPr lang="zh-CN" altLang="en-US" b="0" i="0" dirty="0">
                  <a:solidFill>
                    <a:srgbClr val="000000"/>
                  </a:solidFill>
                  <a:effectLst/>
                  <a:latin typeface="Verdana" charset="0"/>
                </a:rPr>
                <a:t>。</a:t>
              </a:r>
              <a:r>
                <a:rPr lang="zh-CN" altLang="en-US" dirty="0"/>
                <a:t>这个表示可以</a:t>
              </a:r>
              <a:r>
                <a:rPr lang="zh-CN" altLang="en-US" dirty="0">
                  <a:solidFill>
                    <a:srgbClr val="FF0000"/>
                  </a:solidFill>
                </a:rPr>
                <a:t>简化</a:t>
              </a:r>
              <a:r>
                <a:rPr lang="zh-CN" altLang="en-US" dirty="0"/>
                <a:t>，我们</a:t>
              </a:r>
              <a:r>
                <a:rPr lang="zh-CN" altLang="en-US" dirty="0">
                  <a:solidFill>
                    <a:srgbClr val="FF0000"/>
                  </a:solidFill>
                </a:rPr>
                <a:t>增加一个特征 </a:t>
              </a:r>
              <a:r>
                <a:rPr lang="en-US" altLang="zh-CN" dirty="0">
                  <a:solidFill>
                    <a:srgbClr val="FF0000"/>
                  </a:solidFill>
                </a:rPr>
                <a:t>x</a:t>
              </a:r>
              <a:r>
                <a:rPr lang="en-US" altLang="zh-CN" baseline="-25000" dirty="0">
                  <a:solidFill>
                    <a:srgbClr val="FF0000"/>
                  </a:solidFill>
                </a:rPr>
                <a:t>0</a:t>
              </a:r>
              <a:r>
                <a:rPr lang="zh-CN" altLang="en-US" dirty="0">
                  <a:solidFill>
                    <a:srgbClr val="FF0000"/>
                  </a:solidFill>
                </a:rPr>
                <a:t> </a:t>
              </a:r>
              <a:r>
                <a:rPr lang="en-US" altLang="zh-CN" dirty="0">
                  <a:solidFill>
                    <a:srgbClr val="FF0000"/>
                  </a:solidFill>
                </a:rPr>
                <a:t>=</a:t>
              </a:r>
              <a:r>
                <a:rPr lang="zh-CN" altLang="en-US" dirty="0">
                  <a:solidFill>
                    <a:srgbClr val="FF0000"/>
                  </a:solidFill>
                </a:rPr>
                <a:t> </a:t>
              </a:r>
              <a:r>
                <a:rPr lang="en-US" altLang="zh-CN" dirty="0">
                  <a:solidFill>
                    <a:srgbClr val="FF0000"/>
                  </a:solidFill>
                </a:rPr>
                <a:t>1</a:t>
              </a:r>
              <a:r>
                <a:rPr lang="zh-CN" altLang="en-US" dirty="0"/>
                <a:t>，有：</a:t>
              </a: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6153" y="4770702"/>
              <a:ext cx="3204317" cy="697043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83286" y="3279670"/>
              <a:ext cx="36471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0" i="0">
                  <a:solidFill>
                    <a:srgbClr val="000000"/>
                  </a:solidFill>
                  <a:effectLst/>
                  <a:latin typeface="Verdana" charset="0"/>
                </a:rPr>
                <a:t>对于线性回归，假设函数表示为：</a:t>
              </a:r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73250" y="5432853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i="0" dirty="0">
                  <a:solidFill>
                    <a:srgbClr val="0000FF"/>
                  </a:solidFill>
                  <a:effectLst/>
                  <a:latin typeface="Verdana" charset="0"/>
                </a:rPr>
                <a:t>损失函数</a:t>
              </a:r>
              <a:r>
                <a:rPr lang="zh-CN" altLang="en-US" b="0" i="0" dirty="0">
                  <a:solidFill>
                    <a:srgbClr val="000000"/>
                  </a:solidFill>
                  <a:effectLst/>
                  <a:latin typeface="Verdana" charset="0"/>
                </a:rPr>
                <a:t>为：</a:t>
              </a:r>
              <a:endParaRPr lang="zh-CN" altLang="en-US" dirty="0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559" y="5617519"/>
              <a:ext cx="5448300" cy="6979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6565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2D9722-05FA-044C-BD26-B93F4B198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" y="10510"/>
            <a:ext cx="9136117" cy="685208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4679978-E64A-0D4A-A722-309F2A7D3B83}"/>
              </a:ext>
            </a:extLst>
          </p:cNvPr>
          <p:cNvSpPr/>
          <p:nvPr/>
        </p:nvSpPr>
        <p:spPr>
          <a:xfrm>
            <a:off x="31531" y="6550223"/>
            <a:ext cx="6593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ans" altLang="en-US" sz="1400" dirty="0">
                <a:solidFill>
                  <a:srgbClr val="0000FF"/>
                </a:solidFill>
              </a:rPr>
              <a:t>李宏毅 </a:t>
            </a:r>
            <a:r>
              <a:rPr lang="en-US" altLang="zh-Hans" sz="1400" dirty="0">
                <a:solidFill>
                  <a:srgbClr val="0000FF"/>
                </a:solidFill>
              </a:rPr>
              <a:t>–</a:t>
            </a:r>
            <a:r>
              <a:rPr lang="zh-Hans" altLang="en-US" sz="1400" dirty="0">
                <a:solidFill>
                  <a:srgbClr val="0000FF"/>
                </a:solidFill>
              </a:rPr>
              <a:t> </a:t>
            </a:r>
            <a:r>
              <a:rPr lang="en-US" altLang="zh-Hans" sz="1400" dirty="0">
                <a:solidFill>
                  <a:srgbClr val="0000FF"/>
                </a:solidFill>
              </a:rPr>
              <a:t>Machine</a:t>
            </a:r>
            <a:r>
              <a:rPr lang="zh-Hans" altLang="en-US" sz="1400" dirty="0">
                <a:solidFill>
                  <a:srgbClr val="0000FF"/>
                </a:solidFill>
              </a:rPr>
              <a:t> </a:t>
            </a:r>
            <a:r>
              <a:rPr lang="en-US" altLang="zh-Hans" sz="1400" dirty="0">
                <a:solidFill>
                  <a:srgbClr val="0000FF"/>
                </a:solidFill>
              </a:rPr>
              <a:t>Learning</a:t>
            </a:r>
            <a:r>
              <a:rPr lang="zh-Hans" altLang="en-US" sz="1400" dirty="0">
                <a:solidFill>
                  <a:srgbClr val="0000FF"/>
                </a:solidFill>
              </a:rPr>
              <a:t> </a:t>
            </a:r>
            <a:r>
              <a:rPr lang="en-US" altLang="zh-Hans" sz="1400" dirty="0">
                <a:solidFill>
                  <a:srgbClr val="0000FF"/>
                </a:solidFill>
              </a:rPr>
              <a:t>http://</a:t>
            </a:r>
            <a:r>
              <a:rPr lang="en-US" altLang="zh-Hans" sz="1400" dirty="0" err="1">
                <a:solidFill>
                  <a:srgbClr val="0000FF"/>
                </a:solidFill>
              </a:rPr>
              <a:t>speech.ee.ntu.edu.tw</a:t>
            </a:r>
            <a:r>
              <a:rPr lang="en-US" altLang="zh-Hans" sz="1400" dirty="0">
                <a:solidFill>
                  <a:srgbClr val="0000FF"/>
                </a:solidFill>
              </a:rPr>
              <a:t>/~</a:t>
            </a:r>
            <a:r>
              <a:rPr lang="en-US" altLang="zh-Hans" sz="1400" dirty="0" err="1">
                <a:solidFill>
                  <a:srgbClr val="0000FF"/>
                </a:solidFill>
              </a:rPr>
              <a:t>tlkagk</a:t>
            </a:r>
            <a:r>
              <a:rPr lang="en-US" altLang="zh-Hans" sz="1400" dirty="0">
                <a:solidFill>
                  <a:srgbClr val="0000FF"/>
                </a:solidFill>
              </a:rPr>
              <a:t>/courses_ML17_2.html</a:t>
            </a:r>
            <a:endParaRPr lang="zh-CN" alt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050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286" y="258282"/>
            <a:ext cx="3594213" cy="482015"/>
          </a:xfrm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800" spc="-25" dirty="0">
                <a:latin typeface="FangSong"/>
                <a:cs typeface="FangSong"/>
              </a:rPr>
              <a:t>线</a:t>
            </a:r>
            <a:r>
              <a:rPr sz="2800" spc="-30" dirty="0">
                <a:latin typeface="FangSong"/>
                <a:cs typeface="FangSong"/>
              </a:rPr>
              <a:t>性回归</a:t>
            </a:r>
            <a:r>
              <a:rPr lang="zh-CN" altLang="en-US" sz="2800" spc="-30" dirty="0">
                <a:latin typeface="FangSong"/>
                <a:cs typeface="FangSong"/>
              </a:rPr>
              <a:t> </a:t>
            </a:r>
            <a:r>
              <a:rPr lang="en-US" altLang="zh-CN" sz="2800" spc="-30" dirty="0">
                <a:latin typeface="FangSong"/>
                <a:cs typeface="FangSong"/>
              </a:rPr>
              <a:t>-</a:t>
            </a:r>
            <a:r>
              <a:rPr lang="zh-CN" altLang="en-US" sz="2800" spc="-30" dirty="0">
                <a:latin typeface="FangSong"/>
                <a:cs typeface="FangSong"/>
              </a:rPr>
              <a:t> </a:t>
            </a:r>
            <a:r>
              <a:rPr lang="zh-CN" altLang="en-US" sz="2800" spc="-30" dirty="0">
                <a:solidFill>
                  <a:srgbClr val="FF0000"/>
                </a:solidFill>
                <a:latin typeface="FangSong"/>
                <a:cs typeface="FangSong"/>
              </a:rPr>
              <a:t>梯度下降</a:t>
            </a:r>
            <a:endParaRPr sz="2800" dirty="0">
              <a:solidFill>
                <a:srgbClr val="FF0000"/>
              </a:solidFill>
              <a:latin typeface="FangSong"/>
              <a:cs typeface="FangSong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26" y="926564"/>
            <a:ext cx="5448300" cy="697966"/>
          </a:xfrm>
          <a:prstGeom prst="rect">
            <a:avLst/>
          </a:prstGeom>
        </p:spPr>
      </p:pic>
      <p:grpSp>
        <p:nvGrpSpPr>
          <p:cNvPr id="12" name="组 11"/>
          <p:cNvGrpSpPr/>
          <p:nvPr/>
        </p:nvGrpSpPr>
        <p:grpSpPr>
          <a:xfrm>
            <a:off x="229226" y="1624530"/>
            <a:ext cx="8378480" cy="4430388"/>
            <a:chOff x="229226" y="1624530"/>
            <a:chExt cx="8378480" cy="4430388"/>
          </a:xfrm>
        </p:grpSpPr>
        <p:sp>
          <p:nvSpPr>
            <p:cNvPr id="4" name="object 4"/>
            <p:cNvSpPr/>
            <p:nvPr/>
          </p:nvSpPr>
          <p:spPr>
            <a:xfrm>
              <a:off x="1842910" y="2735618"/>
              <a:ext cx="5095875" cy="0"/>
            </a:xfrm>
            <a:custGeom>
              <a:avLst/>
              <a:gdLst/>
              <a:ahLst/>
              <a:cxnLst/>
              <a:rect l="l" t="t" r="r" b="b"/>
              <a:pathLst>
                <a:path w="5095875">
                  <a:moveTo>
                    <a:pt x="0" y="0"/>
                  </a:moveTo>
                  <a:lnTo>
                    <a:pt x="5095538" y="0"/>
                  </a:lnTo>
                </a:path>
              </a:pathLst>
            </a:custGeom>
            <a:ln w="286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矩形 4"/>
            <p:cNvSpPr/>
            <p:nvPr/>
          </p:nvSpPr>
          <p:spPr>
            <a:xfrm>
              <a:off x="232120" y="1624530"/>
              <a:ext cx="804631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i="0" dirty="0">
                  <a:solidFill>
                    <a:srgbClr val="000000"/>
                  </a:solidFill>
                  <a:effectLst/>
                  <a:latin typeface="Verdana" charset="0"/>
                </a:rPr>
                <a:t>算法过程：</a:t>
              </a:r>
              <a:endParaRPr lang="en-US" altLang="zh-CN" sz="2400" b="1" i="0" dirty="0">
                <a:solidFill>
                  <a:srgbClr val="000000"/>
                </a:solidFill>
                <a:effectLst/>
                <a:latin typeface="Verdana" charset="0"/>
              </a:endParaRPr>
            </a:p>
            <a:p>
              <a:r>
                <a:rPr lang="en-US" altLang="zh-CN" sz="2000" b="0" i="0" dirty="0">
                  <a:solidFill>
                    <a:srgbClr val="000000"/>
                  </a:solidFill>
                  <a:effectLst/>
                  <a:latin typeface="Verdana" charset="0"/>
                </a:rPr>
                <a:t>1.</a:t>
              </a:r>
              <a:r>
                <a:rPr lang="zh-CN" altLang="en-US" sz="2000" b="0" i="0" dirty="0">
                  <a:solidFill>
                    <a:srgbClr val="000000"/>
                  </a:solidFill>
                  <a:effectLst/>
                  <a:latin typeface="Verdana" charset="0"/>
                </a:rPr>
                <a:t> 确定当前位置的</a:t>
              </a:r>
              <a:r>
                <a:rPr lang="zh-CN" altLang="en-US" sz="2000" b="1" i="0" dirty="0">
                  <a:solidFill>
                    <a:srgbClr val="FF0000"/>
                  </a:solidFill>
                  <a:effectLst/>
                  <a:latin typeface="Verdana" charset="0"/>
                </a:rPr>
                <a:t>损失函数的梯度</a:t>
              </a:r>
              <a:r>
                <a:rPr lang="zh-CN" altLang="en-US" sz="2000" b="0" i="0" dirty="0">
                  <a:solidFill>
                    <a:srgbClr val="000000"/>
                  </a:solidFill>
                  <a:effectLst/>
                  <a:latin typeface="Verdana" charset="0"/>
                </a:rPr>
                <a:t>，对于</a:t>
              </a:r>
              <a:r>
                <a:rPr lang="en-US" altLang="zh-CN" sz="2000" b="0" i="1" u="none" strike="noStrike" dirty="0" err="1">
                  <a:solidFill>
                    <a:srgbClr val="000000"/>
                  </a:solidFill>
                  <a:effectLst/>
                  <a:latin typeface="Verdana" charset="0"/>
                </a:rPr>
                <a:t>θ</a:t>
              </a:r>
              <a:r>
                <a:rPr lang="en-US" altLang="zh-CN" sz="2000" b="0" i="1" u="none" strike="noStrike" baseline="-25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sz="2000" dirty="0">
                  <a:solidFill>
                    <a:srgbClr val="000000"/>
                  </a:solidFill>
                  <a:latin typeface="Verdana" charset="0"/>
                </a:rPr>
                <a:t>，</a:t>
              </a:r>
              <a:r>
                <a:rPr lang="zh-CN" altLang="en-US" sz="2000" b="0" i="0" dirty="0">
                  <a:solidFill>
                    <a:srgbClr val="000000"/>
                  </a:solidFill>
                  <a:effectLst/>
                  <a:latin typeface="Verdana" charset="0"/>
                </a:rPr>
                <a:t> 其</a:t>
              </a:r>
              <a:r>
                <a:rPr lang="zh-CN" altLang="en-US" sz="2000" b="0" i="0" dirty="0">
                  <a:solidFill>
                    <a:srgbClr val="C00000"/>
                  </a:solidFill>
                  <a:effectLst/>
                  <a:latin typeface="Verdana" charset="0"/>
                </a:rPr>
                <a:t>梯度</a:t>
              </a:r>
              <a:r>
                <a:rPr lang="zh-CN" altLang="en-US" sz="2000" b="0" i="0" dirty="0">
                  <a:solidFill>
                    <a:srgbClr val="000000"/>
                  </a:solidFill>
                  <a:effectLst/>
                  <a:latin typeface="Verdana" charset="0"/>
                </a:rPr>
                <a:t>表达式如下：</a:t>
              </a:r>
              <a:endParaRPr lang="zh-CN" altLang="en-US" sz="2000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229226" y="3187032"/>
              <a:ext cx="8046314" cy="8013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0" i="0" dirty="0">
                  <a:solidFill>
                    <a:srgbClr val="000000"/>
                  </a:solidFill>
                  <a:effectLst/>
                  <a:latin typeface="Verdana" charset="0"/>
                </a:rPr>
                <a:t>2.</a:t>
              </a:r>
              <a:r>
                <a:rPr lang="zh-CN" altLang="en-US" sz="2000" dirty="0"/>
                <a:t>用</a:t>
              </a:r>
              <a:r>
                <a:rPr lang="zh-CN" altLang="en-US" sz="2000" dirty="0">
                  <a:solidFill>
                    <a:srgbClr val="C00000"/>
                  </a:solidFill>
                </a:rPr>
                <a:t>步长</a:t>
              </a:r>
              <a:r>
                <a:rPr lang="en-US" altLang="zh-CN" sz="2000" dirty="0">
                  <a:solidFill>
                    <a:srgbClr val="C00000"/>
                  </a:solidFill>
                </a:rPr>
                <a:t>(</a:t>
              </a:r>
              <a:r>
                <a:rPr lang="zh-Hans" altLang="en-US" sz="2000" dirty="0">
                  <a:solidFill>
                    <a:srgbClr val="C00000"/>
                  </a:solidFill>
                </a:rPr>
                <a:t>学习率</a:t>
              </a:r>
              <a:r>
                <a:rPr lang="en-US" altLang="zh-Hans" sz="2000" dirty="0">
                  <a:solidFill>
                    <a:srgbClr val="C00000"/>
                  </a:solidFill>
                </a:rPr>
                <a:t>)</a:t>
              </a:r>
              <a:r>
                <a:rPr lang="zh-CN" altLang="en-US" sz="2000" dirty="0"/>
                <a:t>乘以损失函数的梯度，得到当前位置</a:t>
              </a:r>
              <a:r>
                <a:rPr lang="zh-CN" altLang="en-US" sz="2000" dirty="0">
                  <a:solidFill>
                    <a:srgbClr val="FF0000"/>
                  </a:solidFill>
                </a:rPr>
                <a:t>下降的距离</a:t>
              </a:r>
              <a:r>
                <a:rPr lang="zh-CN" altLang="en-US" sz="2000" dirty="0"/>
                <a:t>，即                </a:t>
              </a:r>
              <a:endParaRPr lang="en-US" altLang="zh-CN" sz="2000" dirty="0"/>
            </a:p>
            <a:p>
              <a:pPr>
                <a:lnSpc>
                  <a:spcPct val="120000"/>
                </a:lnSpc>
              </a:pPr>
              <a:r>
                <a:rPr lang="zh-CN" altLang="en-US" sz="2000" dirty="0"/>
                <a:t>                                               对应于前面图中例子中的某一步。</a:t>
              </a: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643" y="3573204"/>
              <a:ext cx="2000533" cy="458272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232120" y="4202741"/>
              <a:ext cx="804631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0" i="0" dirty="0">
                  <a:solidFill>
                    <a:srgbClr val="000000"/>
                  </a:solidFill>
                  <a:effectLst/>
                  <a:latin typeface="Verdana" charset="0"/>
                </a:rPr>
                <a:t>3.</a:t>
              </a:r>
              <a:r>
                <a:rPr lang="zh-CN" altLang="en-US" sz="2000" dirty="0"/>
                <a:t>确定是否</a:t>
              </a:r>
              <a:r>
                <a:rPr lang="zh-CN" altLang="en-US" sz="2000" dirty="0">
                  <a:solidFill>
                    <a:srgbClr val="FF0000"/>
                  </a:solidFill>
                </a:rPr>
                <a:t>所有的</a:t>
              </a:r>
              <a:r>
                <a:rPr lang="en-US" altLang="zh-CN" sz="2000" dirty="0" err="1">
                  <a:solidFill>
                    <a:srgbClr val="FF0000"/>
                  </a:solidFill>
                </a:rPr>
                <a:t>θ</a:t>
              </a:r>
              <a:r>
                <a:rPr lang="en-US" altLang="zh-CN" sz="2000" baseline="-25000" dirty="0" err="1">
                  <a:solidFill>
                    <a:srgbClr val="FF0000"/>
                  </a:solidFill>
                </a:rPr>
                <a:t>i</a:t>
              </a:r>
              <a:r>
                <a:rPr lang="zh-CN" altLang="en-US" sz="2000" baseline="-25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/>
                <a:t>,</a:t>
              </a:r>
              <a:r>
                <a:rPr lang="zh-CN" altLang="en-US" sz="2000" dirty="0"/>
                <a:t> 梯度下降的距离都</a:t>
              </a:r>
              <a:r>
                <a:rPr lang="zh-CN" altLang="en-US" sz="2000" dirty="0">
                  <a:solidFill>
                    <a:srgbClr val="FF0000"/>
                  </a:solidFill>
                </a:rPr>
                <a:t>小于 </a:t>
              </a:r>
              <a:r>
                <a:rPr lang="en-US" altLang="zh-CN" sz="2000" dirty="0" err="1">
                  <a:solidFill>
                    <a:srgbClr val="FF0000"/>
                  </a:solidFill>
                </a:rPr>
                <a:t>ε</a:t>
              </a:r>
              <a:r>
                <a:rPr lang="zh-CN" altLang="en-US" sz="2000" dirty="0"/>
                <a:t>，如果小于 </a:t>
              </a:r>
              <a:r>
                <a:rPr lang="en-US" altLang="zh-CN" sz="2000" dirty="0" err="1"/>
                <a:t>ε</a:t>
              </a:r>
              <a:r>
                <a:rPr lang="zh-CN" altLang="en-US" sz="2000" dirty="0"/>
                <a:t> 则算法终止，当前所有的</a:t>
              </a:r>
              <a:r>
                <a:rPr lang="en-US" altLang="zh-CN" sz="2000" dirty="0" err="1"/>
                <a:t>θ</a:t>
              </a:r>
              <a:r>
                <a:rPr lang="en-US" altLang="zh-CN" sz="2000" baseline="-25000" dirty="0" err="1"/>
                <a:t>i</a:t>
              </a:r>
              <a:r>
                <a:rPr lang="en-US" altLang="zh-CN" sz="2000" dirty="0"/>
                <a:t> (</a:t>
              </a:r>
              <a:r>
                <a:rPr lang="en-US" altLang="zh-CN" sz="2000" dirty="0" err="1"/>
                <a:t>i</a:t>
              </a:r>
              <a:r>
                <a:rPr lang="en-US" altLang="zh-CN" sz="2000" dirty="0"/>
                <a:t>=0,1,...n)</a:t>
              </a:r>
              <a:r>
                <a:rPr lang="zh-CN" altLang="en-US" sz="2000" dirty="0"/>
                <a:t>即为最终结果。否则进入步骤</a:t>
              </a:r>
              <a:r>
                <a:rPr lang="en-US" altLang="zh-CN" sz="2000" dirty="0"/>
                <a:t>4.</a:t>
              </a:r>
              <a:endParaRPr lang="zh-CN" altLang="en-US" sz="200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229226" y="5096579"/>
              <a:ext cx="837848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0" i="0">
                  <a:solidFill>
                    <a:srgbClr val="000000"/>
                  </a:solidFill>
                  <a:effectLst/>
                  <a:latin typeface="Verdana" charset="0"/>
                </a:rPr>
                <a:t>4.</a:t>
              </a:r>
              <a:r>
                <a:rPr lang="zh-CN" altLang="en-US" sz="2000"/>
                <a:t>更新</a:t>
              </a:r>
              <a:r>
                <a:rPr lang="zh-CN" altLang="en-US" sz="2000">
                  <a:solidFill>
                    <a:srgbClr val="FF0000"/>
                  </a:solidFill>
                </a:rPr>
                <a:t>所有的</a:t>
              </a:r>
              <a:r>
                <a:rPr lang="en-US" altLang="zh-CN" sz="2000">
                  <a:solidFill>
                    <a:srgbClr val="FF0000"/>
                  </a:solidFill>
                </a:rPr>
                <a:t>θ</a:t>
              </a:r>
              <a:r>
                <a:rPr lang="zh-CN" altLang="en-US" sz="2000"/>
                <a:t>，对于</a:t>
              </a:r>
              <a:r>
                <a:rPr lang="en-US" altLang="zh-CN" sz="2000"/>
                <a:t>θ</a:t>
              </a:r>
              <a:r>
                <a:rPr lang="en-US" altLang="zh-CN" sz="2000" baseline="-25000"/>
                <a:t>i</a:t>
              </a:r>
              <a:r>
                <a:rPr lang="zh-CN" altLang="en-US" sz="2000"/>
                <a:t>，其更新表达式如下。更新完毕后继续转入步骤</a:t>
              </a:r>
              <a:r>
                <a:rPr lang="en-US" altLang="zh-CN" sz="2000"/>
                <a:t>1.</a:t>
              </a:r>
              <a:endParaRPr lang="zh-CN" altLang="en-US" sz="200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5581949"/>
              <a:ext cx="3065205" cy="472969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65176"/>
            <a:ext cx="5562600" cy="6506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377" y="5538055"/>
            <a:ext cx="4046023" cy="6341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40" y="968185"/>
            <a:ext cx="3204317" cy="697043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785341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C532428-38DB-5740-9D0A-460B3C66F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766"/>
            <a:ext cx="9165022" cy="687376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4679978-E64A-0D4A-A722-309F2A7D3B83}"/>
              </a:ext>
            </a:extLst>
          </p:cNvPr>
          <p:cNvSpPr/>
          <p:nvPr/>
        </p:nvSpPr>
        <p:spPr>
          <a:xfrm>
            <a:off x="31531" y="6550223"/>
            <a:ext cx="6593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ans" altLang="en-US" sz="1400" dirty="0">
                <a:solidFill>
                  <a:srgbClr val="0000FF"/>
                </a:solidFill>
              </a:rPr>
              <a:t>李宏毅 </a:t>
            </a:r>
            <a:r>
              <a:rPr lang="en-US" altLang="zh-Hans" sz="1400" dirty="0">
                <a:solidFill>
                  <a:srgbClr val="0000FF"/>
                </a:solidFill>
              </a:rPr>
              <a:t>–</a:t>
            </a:r>
            <a:r>
              <a:rPr lang="zh-Hans" altLang="en-US" sz="1400" dirty="0">
                <a:solidFill>
                  <a:srgbClr val="0000FF"/>
                </a:solidFill>
              </a:rPr>
              <a:t> </a:t>
            </a:r>
            <a:r>
              <a:rPr lang="en-US" altLang="zh-Hans" sz="1400" dirty="0">
                <a:solidFill>
                  <a:srgbClr val="0000FF"/>
                </a:solidFill>
              </a:rPr>
              <a:t>Machine</a:t>
            </a:r>
            <a:r>
              <a:rPr lang="zh-Hans" altLang="en-US" sz="1400" dirty="0">
                <a:solidFill>
                  <a:srgbClr val="0000FF"/>
                </a:solidFill>
              </a:rPr>
              <a:t> </a:t>
            </a:r>
            <a:r>
              <a:rPr lang="en-US" altLang="zh-Hans" sz="1400" dirty="0">
                <a:solidFill>
                  <a:srgbClr val="0000FF"/>
                </a:solidFill>
              </a:rPr>
              <a:t>Learning</a:t>
            </a:r>
            <a:r>
              <a:rPr lang="zh-Hans" altLang="en-US" sz="1400" dirty="0">
                <a:solidFill>
                  <a:srgbClr val="0000FF"/>
                </a:solidFill>
              </a:rPr>
              <a:t> </a:t>
            </a:r>
            <a:r>
              <a:rPr lang="en-US" altLang="zh-Hans" sz="1400" dirty="0">
                <a:solidFill>
                  <a:srgbClr val="0000FF"/>
                </a:solidFill>
              </a:rPr>
              <a:t>http://</a:t>
            </a:r>
            <a:r>
              <a:rPr lang="en-US" altLang="zh-Hans" sz="1400" dirty="0" err="1">
                <a:solidFill>
                  <a:srgbClr val="0000FF"/>
                </a:solidFill>
              </a:rPr>
              <a:t>speech.ee.ntu.edu.tw</a:t>
            </a:r>
            <a:r>
              <a:rPr lang="en-US" altLang="zh-Hans" sz="1400" dirty="0">
                <a:solidFill>
                  <a:srgbClr val="0000FF"/>
                </a:solidFill>
              </a:rPr>
              <a:t>/~</a:t>
            </a:r>
            <a:r>
              <a:rPr lang="en-US" altLang="zh-Hans" sz="1400" dirty="0" err="1">
                <a:solidFill>
                  <a:srgbClr val="0000FF"/>
                </a:solidFill>
              </a:rPr>
              <a:t>tlkagk</a:t>
            </a:r>
            <a:r>
              <a:rPr lang="en-US" altLang="zh-Hans" sz="1400" dirty="0">
                <a:solidFill>
                  <a:srgbClr val="0000FF"/>
                </a:solidFill>
              </a:rPr>
              <a:t>/courses_ML17_2.html</a:t>
            </a:r>
            <a:endParaRPr lang="zh-CN" alt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088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B2435B1-B753-C944-BC6A-7006712DB3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4388714" cy="605125"/>
          </a:xfrm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lang="zh-Hans" altLang="en-US" sz="3600" b="1" spc="-25" dirty="0">
                <a:solidFill>
                  <a:schemeClr val="accent3">
                    <a:lumMod val="50000"/>
                  </a:schemeClr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其它优化方法</a:t>
            </a:r>
            <a:endParaRPr sz="3600" b="1" dirty="0">
              <a:solidFill>
                <a:schemeClr val="accent3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30435B6C-4186-1644-AA7C-9187CA716C84}"/>
              </a:ext>
            </a:extLst>
          </p:cNvPr>
          <p:cNvSpPr txBox="1">
            <a:spLocks/>
          </p:cNvSpPr>
          <p:nvPr/>
        </p:nvSpPr>
        <p:spPr>
          <a:xfrm>
            <a:off x="121514" y="1066800"/>
            <a:ext cx="8839200" cy="5098663"/>
          </a:xfrm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34925"/>
            <a:r>
              <a:rPr lang="en" altLang="zh-CN" sz="3200" b="1" dirty="0"/>
              <a:t>Momentum</a:t>
            </a:r>
          </a:p>
          <a:p>
            <a:pPr marL="34925"/>
            <a:r>
              <a:rPr lang="en" altLang="zh-CN" sz="3200" b="1" dirty="0" err="1"/>
              <a:t>Nesterov</a:t>
            </a:r>
            <a:endParaRPr lang="en-US" altLang="zh-CN" sz="3200" b="1" dirty="0"/>
          </a:p>
          <a:p>
            <a:pPr marL="34925"/>
            <a:r>
              <a:rPr lang="en-US" altLang="zh-Hans" sz="3200" b="1" dirty="0" err="1">
                <a:solidFill>
                  <a:srgbClr val="C00000"/>
                </a:solidFill>
              </a:rPr>
              <a:t>Adagrad</a:t>
            </a:r>
            <a:endParaRPr lang="en" altLang="zh-CN" sz="3200" b="1" dirty="0">
              <a:solidFill>
                <a:srgbClr val="C00000"/>
              </a:solidFill>
            </a:endParaRPr>
          </a:p>
          <a:p>
            <a:pPr marL="34925"/>
            <a:r>
              <a:rPr lang="en-US" altLang="zh-CN" sz="3200" b="1" dirty="0" err="1"/>
              <a:t>A</a:t>
            </a:r>
            <a:r>
              <a:rPr lang="en-US" altLang="zh-Hans" sz="3200" b="1" dirty="0" err="1"/>
              <a:t>dadelta</a:t>
            </a:r>
            <a:r>
              <a:rPr lang="zh-Hans" altLang="en-US" sz="3200" b="1" dirty="0"/>
              <a:t> </a:t>
            </a:r>
            <a:r>
              <a:rPr lang="en-US" altLang="zh-Hans" sz="3200" b="1" dirty="0"/>
              <a:t>–</a:t>
            </a:r>
            <a:r>
              <a:rPr lang="zh-Hans" altLang="en-US" sz="3200" b="1" dirty="0"/>
              <a:t> </a:t>
            </a:r>
            <a:r>
              <a:rPr lang="en-US" altLang="zh-Hans" sz="3200" b="1" dirty="0" err="1"/>
              <a:t>Adagrad</a:t>
            </a:r>
            <a:r>
              <a:rPr lang="zh-Hans" altLang="en-US" sz="3200" b="1" dirty="0"/>
              <a:t> </a:t>
            </a:r>
            <a:r>
              <a:rPr lang="zh-CN" altLang="en-US" sz="3200" b="1" dirty="0"/>
              <a:t>扩展</a:t>
            </a:r>
            <a:endParaRPr lang="en-US" altLang="zh-CN" sz="3200" b="1" dirty="0"/>
          </a:p>
          <a:p>
            <a:pPr marL="34925"/>
            <a:r>
              <a:rPr lang="en" altLang="zh-CN" sz="3200" b="1" dirty="0" err="1"/>
              <a:t>RMSprop</a:t>
            </a:r>
            <a:r>
              <a:rPr lang="zh-Hans" altLang="en-US" sz="3200" b="1" dirty="0"/>
              <a:t> </a:t>
            </a:r>
            <a:r>
              <a:rPr lang="en-US" altLang="zh-Hans" sz="3200" b="1" dirty="0"/>
              <a:t>–</a:t>
            </a:r>
            <a:r>
              <a:rPr lang="zh-Hans" altLang="en-US" sz="3200" b="1" dirty="0"/>
              <a:t> </a:t>
            </a:r>
            <a:r>
              <a:rPr lang="en-US" altLang="zh-Hans" sz="3200" b="1" dirty="0" err="1"/>
              <a:t>Adadelta</a:t>
            </a:r>
            <a:r>
              <a:rPr lang="zh-Hans" altLang="en-US" sz="3200" b="1" dirty="0"/>
              <a:t> </a:t>
            </a:r>
            <a:r>
              <a:rPr lang="zh-CN" altLang="en-US" sz="3200" b="1" dirty="0"/>
              <a:t>特例</a:t>
            </a:r>
            <a:endParaRPr lang="en-US" altLang="zh-Hans" sz="3200" b="1" dirty="0"/>
          </a:p>
          <a:p>
            <a:pPr marL="34925"/>
            <a:r>
              <a:rPr lang="en-US" altLang="zh-Hans" sz="3200" b="1" dirty="0">
                <a:solidFill>
                  <a:srgbClr val="0000FF"/>
                </a:solidFill>
              </a:rPr>
              <a:t>Adam</a:t>
            </a:r>
            <a:r>
              <a:rPr lang="zh-Hans" altLang="en-US" sz="3200" b="1" dirty="0">
                <a:solidFill>
                  <a:srgbClr val="0000FF"/>
                </a:solidFill>
              </a:rPr>
              <a:t> </a:t>
            </a:r>
            <a:r>
              <a:rPr lang="en-US" altLang="zh-Hans" sz="3200" b="1" dirty="0">
                <a:solidFill>
                  <a:srgbClr val="0000FF"/>
                </a:solidFill>
              </a:rPr>
              <a:t>–</a:t>
            </a:r>
            <a:r>
              <a:rPr lang="zh-Hans" altLang="en-US" sz="3200" b="1" dirty="0">
                <a:solidFill>
                  <a:srgbClr val="0000FF"/>
                </a:solidFill>
              </a:rPr>
              <a:t> </a:t>
            </a:r>
            <a:r>
              <a:rPr lang="zh-CN" altLang="en-US" sz="3200" b="1" dirty="0">
                <a:solidFill>
                  <a:srgbClr val="0000FF"/>
                </a:solidFill>
              </a:rPr>
              <a:t>带</a:t>
            </a:r>
            <a:r>
              <a:rPr lang="en-US" altLang="zh-CN" sz="3200" b="1" dirty="0">
                <a:solidFill>
                  <a:srgbClr val="0000FF"/>
                </a:solidFill>
              </a:rPr>
              <a:t>Momentum</a:t>
            </a:r>
            <a:r>
              <a:rPr lang="zh-CN" altLang="en-US" sz="3200" b="1" dirty="0">
                <a:solidFill>
                  <a:srgbClr val="0000FF"/>
                </a:solidFill>
              </a:rPr>
              <a:t>的</a:t>
            </a:r>
            <a:r>
              <a:rPr lang="en-US" altLang="zh-CN" sz="3200" b="1" dirty="0" err="1">
                <a:solidFill>
                  <a:srgbClr val="0000FF"/>
                </a:solidFill>
              </a:rPr>
              <a:t>RMSprop</a:t>
            </a:r>
            <a:r>
              <a:rPr lang="en-US" altLang="zh-Hans" sz="3200" b="1" dirty="0">
                <a:solidFill>
                  <a:srgbClr val="0000FF"/>
                </a:solidFill>
              </a:rPr>
              <a:t>(</a:t>
            </a:r>
            <a:r>
              <a:rPr lang="zh-Hans" altLang="en-US" sz="3200" b="1" dirty="0">
                <a:solidFill>
                  <a:srgbClr val="0000FF"/>
                </a:solidFill>
              </a:rPr>
              <a:t>最多</a:t>
            </a:r>
            <a:r>
              <a:rPr lang="en-US" altLang="zh-Hans" sz="3200" b="1" dirty="0">
                <a:solidFill>
                  <a:srgbClr val="0000FF"/>
                </a:solidFill>
              </a:rPr>
              <a:t>)</a:t>
            </a:r>
          </a:p>
          <a:p>
            <a:pPr marL="34925"/>
            <a:r>
              <a:rPr lang="en-US" altLang="zh-Hans" sz="3200" b="1" dirty="0" err="1"/>
              <a:t>Adamax</a:t>
            </a:r>
            <a:r>
              <a:rPr lang="zh-Hans" altLang="en-US" sz="3200" b="1" dirty="0"/>
              <a:t> </a:t>
            </a:r>
            <a:r>
              <a:rPr lang="en-US" altLang="zh-Hans" sz="3200" b="1" dirty="0"/>
              <a:t>–</a:t>
            </a:r>
            <a:r>
              <a:rPr lang="zh-Hans" altLang="en-US" sz="3200" b="1" dirty="0"/>
              <a:t> </a:t>
            </a:r>
            <a:r>
              <a:rPr lang="en-US" altLang="zh-Hans" sz="3200" b="1" dirty="0"/>
              <a:t>Adam</a:t>
            </a:r>
            <a:r>
              <a:rPr lang="zh-CN" altLang="en-US" sz="3200" b="1" dirty="0"/>
              <a:t>变体</a:t>
            </a:r>
            <a:endParaRPr lang="en-US" altLang="zh-CN" sz="3200" b="1" dirty="0"/>
          </a:p>
          <a:p>
            <a:pPr marL="34925"/>
            <a:r>
              <a:rPr lang="en-US" altLang="zh-CN" sz="3200" b="1" dirty="0" err="1"/>
              <a:t>Nadam</a:t>
            </a:r>
            <a:r>
              <a:rPr lang="zh-Hans" altLang="en-US" sz="3200" b="1" dirty="0"/>
              <a:t> </a:t>
            </a:r>
            <a:r>
              <a:rPr lang="en-US" altLang="zh-Hans" sz="3200" b="1" dirty="0"/>
              <a:t>–</a:t>
            </a:r>
            <a:r>
              <a:rPr lang="zh-Hans" altLang="en-US" sz="3200" b="1" dirty="0"/>
              <a:t> </a:t>
            </a:r>
            <a:r>
              <a:rPr lang="zh-CN" altLang="en-US" sz="3200" b="1" dirty="0"/>
              <a:t>带</a:t>
            </a:r>
            <a:r>
              <a:rPr lang="en-US" altLang="zh-CN" sz="3200" b="1" dirty="0" err="1"/>
              <a:t>Nesterov</a:t>
            </a:r>
            <a:r>
              <a:rPr lang="zh-CN" altLang="en-US" sz="3200" b="1" dirty="0"/>
              <a:t>动量项的</a:t>
            </a:r>
            <a:r>
              <a:rPr lang="en-US" altLang="zh-CN" sz="3200" b="1" dirty="0"/>
              <a:t>Adam</a:t>
            </a:r>
            <a:endParaRPr lang="en-US" altLang="zh-Hans" sz="3200" b="1" dirty="0"/>
          </a:p>
          <a:p>
            <a:pPr marL="34925"/>
            <a:r>
              <a:rPr lang="en-US" altLang="zh-CN" sz="3600" b="1" kern="0" dirty="0">
                <a:latin typeface="FangSong"/>
              </a:rPr>
              <a:t>……</a:t>
            </a:r>
          </a:p>
          <a:p>
            <a:pPr marL="34925"/>
            <a:r>
              <a:rPr lang="en-US" altLang="zh-Hans" sz="3200" b="1" dirty="0"/>
              <a:t>AMSGRAD</a:t>
            </a:r>
            <a:r>
              <a:rPr lang="zh-Hans" altLang="en-US" sz="3200" b="1" dirty="0"/>
              <a:t> </a:t>
            </a:r>
            <a:r>
              <a:rPr lang="en-US" altLang="zh-Hans" sz="3200" b="1" dirty="0"/>
              <a:t>–</a:t>
            </a:r>
            <a:r>
              <a:rPr lang="zh-Hans" altLang="en-US" sz="3200" b="1" dirty="0"/>
              <a:t> </a:t>
            </a:r>
            <a:r>
              <a:rPr lang="en-US" altLang="zh-Hans" sz="3200" b="1" dirty="0"/>
              <a:t>2018</a:t>
            </a:r>
            <a:r>
              <a:rPr lang="zh-Hans" altLang="en-US" sz="3200" b="1" dirty="0"/>
              <a:t> </a:t>
            </a:r>
            <a:r>
              <a:rPr lang="en-US" altLang="zh-Hans" sz="3200" b="1" dirty="0"/>
              <a:t>ICLR</a:t>
            </a:r>
            <a:r>
              <a:rPr lang="zh-Hans" altLang="en-US" sz="3200" b="1" dirty="0"/>
              <a:t> </a:t>
            </a:r>
            <a:r>
              <a:rPr lang="en-US" altLang="zh-Hans" sz="3200" b="1" dirty="0"/>
              <a:t>Best</a:t>
            </a:r>
            <a:r>
              <a:rPr lang="zh-Hans" altLang="en-US" sz="3200" b="1" dirty="0"/>
              <a:t> </a:t>
            </a:r>
            <a:r>
              <a:rPr lang="en-US" altLang="zh-Hans" sz="3200" b="1" dirty="0"/>
              <a:t>paper</a:t>
            </a:r>
            <a:endParaRPr lang="en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1748176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B2435B1-B753-C944-BC6A-7006712DB3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5760314" cy="605125"/>
          </a:xfrm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lang="en-US" altLang="zh-Hans" sz="3600" b="1" dirty="0">
                <a:solidFill>
                  <a:schemeClr val="accent3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Momentum,</a:t>
            </a:r>
            <a:r>
              <a:rPr lang="zh-Hans" altLang="en-US" sz="3600" b="1" dirty="0">
                <a:solidFill>
                  <a:schemeClr val="accent3">
                    <a:lumMod val="50000"/>
                  </a:schemeClr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Hans" sz="3600" b="1" dirty="0" err="1">
                <a:solidFill>
                  <a:schemeClr val="accent3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Nesterov</a:t>
            </a:r>
            <a:endParaRPr sz="3600" b="1" dirty="0">
              <a:solidFill>
                <a:schemeClr val="accent3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B0FFF3-4EE0-3F4D-A804-CD15DEBB6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7" y="990600"/>
            <a:ext cx="8879999" cy="2819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90D339C-7E3F-7F4E-B932-BCF46FA5A1A4}"/>
              </a:ext>
            </a:extLst>
          </p:cNvPr>
          <p:cNvSpPr/>
          <p:nvPr/>
        </p:nvSpPr>
        <p:spPr>
          <a:xfrm>
            <a:off x="8917" y="3886200"/>
            <a:ext cx="425828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solidFill>
                  <a:srgbClr val="0000FF"/>
                </a:solidFill>
                <a:latin typeface="Helvetica Neue" panose="02000503000000020004" pitchFamily="2" charset="0"/>
              </a:rPr>
              <a:t>t </a:t>
            </a:r>
            <a:r>
              <a:rPr lang="zh-CN" altLang="en-US" sz="2000" dirty="0">
                <a:solidFill>
                  <a:srgbClr val="0000FF"/>
                </a:solidFill>
                <a:latin typeface="Helvetica Neue" panose="02000503000000020004" pitchFamily="2" charset="0"/>
              </a:rPr>
              <a:t>时刻的下降方向，不仅由当前点的梯度方向决定，而且由此前累积的下降方向决定。</a:t>
            </a:r>
            <a:endParaRPr lang="en-US" altLang="zh-CN" sz="2000" dirty="0">
              <a:solidFill>
                <a:srgbClr val="0000FF"/>
              </a:solidFill>
              <a:latin typeface="Helvetica Neue" panose="02000503000000020004" pitchFamily="2" charset="0"/>
            </a:endParaRPr>
          </a:p>
          <a:p>
            <a:r>
              <a:rPr lang="el-GR" altLang="zh-CN" sz="2000" dirty="0">
                <a:solidFill>
                  <a:srgbClr val="0000FF"/>
                </a:solidFill>
                <a:latin typeface="Helvetica Neue" panose="02000503000000020004" pitchFamily="2" charset="0"/>
              </a:rPr>
              <a:t>β1</a:t>
            </a:r>
            <a:r>
              <a:rPr lang="zh-CN" altLang="en-US" sz="2000" dirty="0">
                <a:solidFill>
                  <a:srgbClr val="0000FF"/>
                </a:solidFill>
                <a:latin typeface="Helvetica Neue" panose="02000503000000020004" pitchFamily="2" charset="0"/>
              </a:rPr>
              <a:t>的经验值为</a:t>
            </a:r>
            <a:r>
              <a:rPr lang="en-US" altLang="zh-CN" sz="2000" dirty="0">
                <a:solidFill>
                  <a:srgbClr val="0000FF"/>
                </a:solidFill>
                <a:latin typeface="Helvetica Neue" panose="02000503000000020004" pitchFamily="2" charset="0"/>
              </a:rPr>
              <a:t>0.9</a:t>
            </a:r>
            <a:r>
              <a:rPr lang="zh-CN" altLang="en-US" sz="2000" dirty="0">
                <a:solidFill>
                  <a:srgbClr val="0000FF"/>
                </a:solidFill>
                <a:latin typeface="Helvetica Neue" panose="02000503000000020004" pitchFamily="2" charset="0"/>
              </a:rPr>
              <a:t>，这就意味着下降方向主要是此前累积的下降方向，并略微偏向当前时刻的下降方向。想象高速公路上汽车转弯，在高速向前的同时略微偏向，急转弯可是要出事的。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3D4A2B1-56BF-054C-8796-BD0950E6CB66}"/>
              </a:ext>
            </a:extLst>
          </p:cNvPr>
          <p:cNvSpPr/>
          <p:nvPr/>
        </p:nvSpPr>
        <p:spPr>
          <a:xfrm>
            <a:off x="4417423" y="3901858"/>
            <a:ext cx="47109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solidFill>
                  <a:srgbClr val="C00000"/>
                </a:solidFill>
                <a:latin typeface="Helvetica Neue" panose="02000503000000020004" pitchFamily="2" charset="0"/>
              </a:rPr>
              <a:t>t </a:t>
            </a:r>
            <a:r>
              <a:rPr lang="zh-CN" altLang="en-US" sz="2000" dirty="0">
                <a:solidFill>
                  <a:srgbClr val="C00000"/>
                </a:solidFill>
                <a:latin typeface="Helvetica Neue" panose="02000503000000020004" pitchFamily="2" charset="0"/>
              </a:rPr>
              <a:t>的主要下降方向是由累积动量决定的，自己的梯度方向说了也不算，那与其看当前梯度方向，不如先看看如果跟着累积动量走了一步，那个时候再怎么走。因此，</a:t>
            </a:r>
            <a:r>
              <a:rPr lang="en" altLang="zh-CN" sz="2000" dirty="0">
                <a:solidFill>
                  <a:srgbClr val="C00000"/>
                </a:solidFill>
                <a:latin typeface="Helvetica Neue" panose="02000503000000020004" pitchFamily="2" charset="0"/>
              </a:rPr>
              <a:t>NAG</a:t>
            </a:r>
            <a:r>
              <a:rPr lang="zh-CN" altLang="en-US" sz="2000" dirty="0">
                <a:solidFill>
                  <a:srgbClr val="C00000"/>
                </a:solidFill>
                <a:latin typeface="Helvetica Neue" panose="02000503000000020004" pitchFamily="2" charset="0"/>
              </a:rPr>
              <a:t>计算如果按照累积动量走了一步，那个时候的下降方向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061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173" y="1143000"/>
            <a:ext cx="8839200" cy="11079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dirty="0"/>
              <a:t>An overview of gradient descent optimization algorithms</a:t>
            </a:r>
            <a:r>
              <a:rPr lang="en-US" altLang="zh-Hans" dirty="0"/>
              <a:t>,</a:t>
            </a:r>
            <a:r>
              <a:rPr lang="zh-Hans" altLang="en-US" dirty="0"/>
              <a:t> </a:t>
            </a:r>
            <a:r>
              <a:rPr lang="en-US" altLang="zh-Hans" dirty="0" err="1"/>
              <a:t>arxiv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7C2A44-7A88-4847-9D81-FBE4C2870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9E24368-8A21-DA48-9C86-4408B605D9F1}"/>
              </a:ext>
            </a:extLst>
          </p:cNvPr>
          <p:cNvSpPr/>
          <p:nvPr/>
        </p:nvSpPr>
        <p:spPr>
          <a:xfrm>
            <a:off x="36533" y="2438400"/>
            <a:ext cx="89258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 dirty="0"/>
              <a:t>ON THE CONVERGENCE OF ADAM AND BEYOND</a:t>
            </a:r>
            <a:r>
              <a:rPr lang="zh-Hans" altLang="en-US" sz="2400" dirty="0"/>
              <a:t> </a:t>
            </a:r>
            <a:r>
              <a:rPr lang="en-US" altLang="zh-Hans" sz="2400" dirty="0"/>
              <a:t>(</a:t>
            </a:r>
            <a:r>
              <a:rPr lang="en-US" altLang="zh-Hans" sz="2400" dirty="0">
                <a:solidFill>
                  <a:srgbClr val="C00000"/>
                </a:solidFill>
              </a:rPr>
              <a:t>best</a:t>
            </a:r>
            <a:r>
              <a:rPr lang="zh-Hans" altLang="en-US" sz="2400" dirty="0">
                <a:solidFill>
                  <a:srgbClr val="C00000"/>
                </a:solidFill>
              </a:rPr>
              <a:t> </a:t>
            </a:r>
            <a:r>
              <a:rPr lang="en-US" altLang="zh-Hans" sz="2400" dirty="0">
                <a:solidFill>
                  <a:srgbClr val="C00000"/>
                </a:solidFill>
              </a:rPr>
              <a:t>paper,</a:t>
            </a:r>
            <a:r>
              <a:rPr lang="zh-Hans" altLang="en-US" sz="2400" dirty="0">
                <a:solidFill>
                  <a:srgbClr val="C00000"/>
                </a:solidFill>
              </a:rPr>
              <a:t> </a:t>
            </a:r>
            <a:r>
              <a:rPr lang="en" altLang="zh-CN" sz="2400" dirty="0">
                <a:solidFill>
                  <a:srgbClr val="C00000"/>
                </a:solidFill>
              </a:rPr>
              <a:t>ICLR2018</a:t>
            </a:r>
            <a:r>
              <a:rPr lang="en-US" altLang="zh-Hans" sz="2400" dirty="0"/>
              <a:t>)</a:t>
            </a:r>
            <a:r>
              <a:rPr lang="zh-Hans" altLang="en-US" sz="2400" dirty="0"/>
              <a:t> </a:t>
            </a:r>
            <a:r>
              <a:rPr lang="en-US" altLang="zh-Hans" sz="2400" dirty="0"/>
              <a:t>--</a:t>
            </a:r>
            <a:r>
              <a:rPr lang="zh-Hans" altLang="en-US" sz="2400" dirty="0"/>
              <a:t> </a:t>
            </a:r>
            <a:r>
              <a:rPr lang="en-US" altLang="zh-Hans" sz="2400" dirty="0"/>
              <a:t>AMSGRAD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66885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CA89D4-4FEF-C74F-9A9E-EF706E154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3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68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8DA0511-7362-F643-ABBD-94F45E77D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2" y="-1"/>
            <a:ext cx="9125607" cy="6844205"/>
          </a:xfrm>
          <a:prstGeom prst="rect">
            <a:avLst/>
          </a:prstGeom>
        </p:spPr>
      </p:pic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3700642B-D6D6-D047-97E0-CFF1F7A61F41}"/>
              </a:ext>
            </a:extLst>
          </p:cNvPr>
          <p:cNvCxnSpPr/>
          <p:nvPr/>
        </p:nvCxnSpPr>
        <p:spPr>
          <a:xfrm>
            <a:off x="3429000" y="4114800"/>
            <a:ext cx="3048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825E9A81-3A0B-484B-8786-8A1224577919}"/>
              </a:ext>
            </a:extLst>
          </p:cNvPr>
          <p:cNvCxnSpPr>
            <a:cxnSpLocks/>
          </p:cNvCxnSpPr>
          <p:nvPr/>
        </p:nvCxnSpPr>
        <p:spPr>
          <a:xfrm>
            <a:off x="3429000" y="5867400"/>
            <a:ext cx="45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7F14DA86-A460-7445-AC0F-979D278BD887}"/>
              </a:ext>
            </a:extLst>
          </p:cNvPr>
          <p:cNvCxnSpPr>
            <a:cxnSpLocks/>
          </p:cNvCxnSpPr>
          <p:nvPr/>
        </p:nvCxnSpPr>
        <p:spPr>
          <a:xfrm flipH="1" flipV="1">
            <a:off x="6629400" y="1219200"/>
            <a:ext cx="533400" cy="106680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DCE45C57-F661-D848-8B21-60A40992258F}"/>
              </a:ext>
            </a:extLst>
          </p:cNvPr>
          <p:cNvSpPr/>
          <p:nvPr/>
        </p:nvSpPr>
        <p:spPr>
          <a:xfrm>
            <a:off x="131379" y="-1"/>
            <a:ext cx="90126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John Duchi, Elad Hazan, and Yoram Singer. Adaptive Subgradient Methods for Online Learning and Stochastic Optimization. </a:t>
            </a:r>
            <a:r>
              <a:rPr lang="en-US" altLang="zh-Hans" dirty="0">
                <a:solidFill>
                  <a:srgbClr val="0000FF"/>
                </a:solidFill>
              </a:rPr>
              <a:t>JMLR</a:t>
            </a:r>
            <a:r>
              <a:rPr lang="zh-CN" altLang="en-US" dirty="0">
                <a:solidFill>
                  <a:srgbClr val="0000FF"/>
                </a:solidFill>
              </a:rPr>
              <a:t>, 2011.</a:t>
            </a:r>
          </a:p>
        </p:txBody>
      </p:sp>
    </p:spTree>
    <p:extLst>
      <p:ext uri="{BB962C8B-B14F-4D97-AF65-F5344CB8AC3E}">
        <p14:creationId xmlns:p14="http://schemas.microsoft.com/office/powerpoint/2010/main" val="1908418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E38AF4-DFDC-AB4B-9214-8DBDDF10C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60"/>
            <a:ext cx="90678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42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线性回归</a:t>
            </a:r>
            <a:endParaRPr lang="en-US" altLang="zh-CN" dirty="0"/>
          </a:p>
          <a:p>
            <a:pPr lvl="1"/>
            <a:r>
              <a:rPr lang="zh-CN" altLang="en-US" dirty="0"/>
              <a:t>最小二乘法</a:t>
            </a:r>
            <a:endParaRPr lang="en-US" altLang="zh-CN" dirty="0"/>
          </a:p>
          <a:p>
            <a:pPr lvl="1"/>
            <a:r>
              <a:rPr lang="zh-CN" altLang="en-US" dirty="0"/>
              <a:t>梯度下降</a:t>
            </a:r>
            <a:endParaRPr lang="en-US" altLang="zh-CN" dirty="0"/>
          </a:p>
          <a:p>
            <a:pPr lvl="1"/>
            <a:endParaRPr lang="zh-CN" altLang="en-US" dirty="0"/>
          </a:p>
          <a:p>
            <a:r>
              <a:rPr lang="zh-CN" altLang="en-US" dirty="0"/>
              <a:t> 二分类任务</a:t>
            </a:r>
          </a:p>
          <a:p>
            <a:pPr lvl="1"/>
            <a:r>
              <a:rPr lang="zh-CN" altLang="en-US" dirty="0"/>
              <a:t>对数几率回归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Logistic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zh-CN" altLang="en-US" dirty="0"/>
          </a:p>
          <a:p>
            <a:pPr lvl="1"/>
            <a:r>
              <a:rPr lang="zh-CN" altLang="en-US" dirty="0"/>
              <a:t>线性判别分析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Discriminate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 多分类任务</a:t>
            </a:r>
          </a:p>
          <a:p>
            <a:pPr lvl="1"/>
            <a:r>
              <a:rPr lang="zh-CN" altLang="en-US" dirty="0"/>
              <a:t>一对一</a:t>
            </a:r>
          </a:p>
          <a:p>
            <a:pPr lvl="1"/>
            <a:r>
              <a:rPr lang="zh-CN" altLang="en-US" dirty="0"/>
              <a:t>一对其余</a:t>
            </a:r>
          </a:p>
          <a:p>
            <a:pPr lvl="1"/>
            <a:r>
              <a:rPr lang="zh-CN" altLang="en-US" dirty="0"/>
              <a:t>多对多</a:t>
            </a:r>
          </a:p>
          <a:p>
            <a:endParaRPr lang="zh-CN" altLang="en-US" dirty="0"/>
          </a:p>
          <a:p>
            <a:r>
              <a:rPr lang="zh-CN" altLang="en-US" dirty="0"/>
              <a:t> 类别不平衡问题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1619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924434-27C9-8942-B74E-E98E2B8DF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" y="-1"/>
            <a:ext cx="9138745" cy="685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28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7743A9-B92F-3A4E-AC0F-045A5477F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83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37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286" y="258282"/>
            <a:ext cx="4388714" cy="482015"/>
          </a:xfrm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800" spc="-25" dirty="0" err="1">
                <a:latin typeface="FangSong"/>
                <a:cs typeface="FangSong"/>
              </a:rPr>
              <a:t>线</a:t>
            </a:r>
            <a:r>
              <a:rPr sz="2800" spc="-30" dirty="0" err="1">
                <a:latin typeface="FangSong"/>
                <a:cs typeface="FangSong"/>
              </a:rPr>
              <a:t>性回归</a:t>
            </a:r>
            <a:r>
              <a:rPr lang="zh-CN" altLang="en-US" sz="2800" spc="-30" dirty="0">
                <a:latin typeface="FangSong"/>
                <a:cs typeface="FangSong"/>
              </a:rPr>
              <a:t> </a:t>
            </a:r>
            <a:r>
              <a:rPr lang="en-US" altLang="zh-CN" sz="2800" spc="-30" dirty="0">
                <a:latin typeface="FangSong"/>
                <a:cs typeface="FangSong"/>
              </a:rPr>
              <a:t>–</a:t>
            </a:r>
            <a:r>
              <a:rPr lang="zh-CN" altLang="en-US" sz="2800" spc="-30" dirty="0">
                <a:latin typeface="FangSong"/>
                <a:cs typeface="FangSong"/>
              </a:rPr>
              <a:t> </a:t>
            </a:r>
            <a:r>
              <a:rPr lang="zh-Hans" altLang="en-US" sz="2800" spc="-30" dirty="0">
                <a:solidFill>
                  <a:srgbClr val="FF0000"/>
                </a:solidFill>
                <a:latin typeface="FangSong"/>
                <a:cs typeface="FangSong"/>
              </a:rPr>
              <a:t>随机</a:t>
            </a:r>
            <a:r>
              <a:rPr lang="zh-CN" altLang="en-US" sz="2800" spc="-30" dirty="0">
                <a:solidFill>
                  <a:srgbClr val="FF0000"/>
                </a:solidFill>
                <a:latin typeface="FangSong"/>
                <a:cs typeface="FangSong"/>
              </a:rPr>
              <a:t>梯度下降</a:t>
            </a:r>
            <a:endParaRPr sz="2800" dirty="0">
              <a:solidFill>
                <a:srgbClr val="FF0000"/>
              </a:solidFill>
              <a:latin typeface="FangSong"/>
              <a:cs typeface="FangSong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26" y="926564"/>
            <a:ext cx="5448300" cy="697966"/>
          </a:xfrm>
          <a:prstGeom prst="rect">
            <a:avLst/>
          </a:prstGeom>
        </p:spPr>
      </p:pic>
      <p:grpSp>
        <p:nvGrpSpPr>
          <p:cNvPr id="12" name="组 11"/>
          <p:cNvGrpSpPr/>
          <p:nvPr/>
        </p:nvGrpSpPr>
        <p:grpSpPr>
          <a:xfrm>
            <a:off x="201607" y="1624530"/>
            <a:ext cx="8378480" cy="1487342"/>
            <a:chOff x="201607" y="1624530"/>
            <a:chExt cx="8378480" cy="1487342"/>
          </a:xfrm>
        </p:grpSpPr>
        <p:sp>
          <p:nvSpPr>
            <p:cNvPr id="4" name="object 4"/>
            <p:cNvSpPr/>
            <p:nvPr/>
          </p:nvSpPr>
          <p:spPr>
            <a:xfrm>
              <a:off x="1842910" y="2735618"/>
              <a:ext cx="5095875" cy="0"/>
            </a:xfrm>
            <a:custGeom>
              <a:avLst/>
              <a:gdLst/>
              <a:ahLst/>
              <a:cxnLst/>
              <a:rect l="l" t="t" r="r" b="b"/>
              <a:pathLst>
                <a:path w="5095875">
                  <a:moveTo>
                    <a:pt x="0" y="0"/>
                  </a:moveTo>
                  <a:lnTo>
                    <a:pt x="5095538" y="0"/>
                  </a:lnTo>
                </a:path>
              </a:pathLst>
            </a:custGeom>
            <a:ln w="286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矩形 4"/>
            <p:cNvSpPr/>
            <p:nvPr/>
          </p:nvSpPr>
          <p:spPr>
            <a:xfrm>
              <a:off x="232120" y="1624530"/>
              <a:ext cx="804631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i="0" dirty="0">
                  <a:solidFill>
                    <a:srgbClr val="000000"/>
                  </a:solidFill>
                  <a:effectLst/>
                  <a:latin typeface="Verdana" charset="0"/>
                </a:rPr>
                <a:t>算法过程：</a:t>
              </a:r>
              <a:endParaRPr lang="en-US" altLang="zh-CN" sz="2400" b="1" i="0" dirty="0">
                <a:solidFill>
                  <a:srgbClr val="000000"/>
                </a:solidFill>
                <a:effectLst/>
                <a:latin typeface="Verdana" charset="0"/>
              </a:endParaRPr>
            </a:p>
            <a:p>
              <a:endParaRPr lang="en-US" altLang="zh-CN" sz="2400" b="1" i="0" dirty="0">
                <a:solidFill>
                  <a:srgbClr val="000000"/>
                </a:solidFill>
                <a:effectLst/>
                <a:latin typeface="Verdana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01607" y="2195463"/>
              <a:ext cx="837848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0" i="0" dirty="0">
                  <a:solidFill>
                    <a:srgbClr val="000000"/>
                  </a:solidFill>
                  <a:effectLst/>
                  <a:latin typeface="Verdana" charset="0"/>
                </a:rPr>
                <a:t>4.</a:t>
              </a:r>
              <a:r>
                <a:rPr lang="zh-CN" altLang="en-US" sz="2000" dirty="0"/>
                <a:t>更新</a:t>
              </a:r>
              <a:r>
                <a:rPr lang="zh-CN" altLang="en-US" sz="2000" dirty="0">
                  <a:solidFill>
                    <a:srgbClr val="FF0000"/>
                  </a:solidFill>
                </a:rPr>
                <a:t>所有的</a:t>
              </a:r>
              <a:r>
                <a:rPr lang="en-US" altLang="zh-CN" sz="2000" dirty="0" err="1">
                  <a:solidFill>
                    <a:srgbClr val="FF0000"/>
                  </a:solidFill>
                </a:rPr>
                <a:t>θ</a:t>
              </a:r>
              <a:r>
                <a:rPr lang="zh-CN" altLang="en-US" sz="2000" dirty="0"/>
                <a:t>，对于</a:t>
              </a:r>
              <a:r>
                <a:rPr lang="en-US" altLang="zh-CN" sz="2000" dirty="0" err="1"/>
                <a:t>θ</a:t>
              </a:r>
              <a:r>
                <a:rPr lang="en-US" altLang="zh-CN" sz="2000" baseline="-25000" dirty="0" err="1"/>
                <a:t>i</a:t>
              </a:r>
              <a:r>
                <a:rPr lang="zh-CN" altLang="en-US" sz="2000" dirty="0"/>
                <a:t>，其更新表达式如下。</a:t>
              </a:r>
              <a:r>
                <a:rPr lang="zh-CN" altLang="en-US" sz="2000" dirty="0">
                  <a:solidFill>
                    <a:srgbClr val="0000FF"/>
                  </a:solidFill>
                </a:rPr>
                <a:t>更新完毕后继续转入步骤</a:t>
              </a:r>
              <a:r>
                <a:rPr lang="en-US" altLang="zh-CN" sz="2000" dirty="0">
                  <a:solidFill>
                    <a:srgbClr val="0000FF"/>
                  </a:solidFill>
                </a:rPr>
                <a:t>1</a:t>
              </a:r>
              <a:r>
                <a:rPr lang="en-US" altLang="zh-CN" sz="2000" dirty="0"/>
                <a:t>.</a:t>
              </a:r>
              <a:endParaRPr lang="zh-CN" altLang="en-US" sz="2000" dirty="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2638903"/>
              <a:ext cx="3065205" cy="472969"/>
            </a:xfrm>
            <a:prstGeom prst="rect">
              <a:avLst/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011" y="2595573"/>
            <a:ext cx="4046023" cy="6341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40" y="968185"/>
            <a:ext cx="3204317" cy="697043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56F534A-F8C2-2E4D-ACAA-DDF0380F7668}"/>
              </a:ext>
            </a:extLst>
          </p:cNvPr>
          <p:cNvSpPr/>
          <p:nvPr/>
        </p:nvSpPr>
        <p:spPr>
          <a:xfrm>
            <a:off x="533400" y="3429345"/>
            <a:ext cx="4496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推广至</a:t>
            </a:r>
            <a:r>
              <a:rPr lang="zh-Han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Verdana" panose="020B0604030504040204" pitchFamily="34" charset="0"/>
              </a:rPr>
              <a:t>m</a:t>
            </a:r>
            <a:r>
              <a:rPr lang="zh-Hans" altLang="en-US" dirty="0">
                <a:solidFill>
                  <a:srgbClr val="0000FF"/>
                </a:solidFill>
                <a:latin typeface="Verdana" panose="020B0604030504040204" pitchFamily="34" charset="0"/>
              </a:rPr>
              <a:t> </a:t>
            </a:r>
            <a:r>
              <a:rPr lang="zh-CN" altLang="en-US" dirty="0">
                <a:solidFill>
                  <a:srgbClr val="0000FF"/>
                </a:solidFill>
                <a:latin typeface="Verdana" panose="020B0604030504040204" pitchFamily="34" charset="0"/>
              </a:rPr>
              <a:t>个训练样本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，则迭代表达式为：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C61F2A-66DD-7848-9F13-84E276B7F7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7425" y="3718212"/>
            <a:ext cx="3749160" cy="9372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6DB233B-3024-4C43-8631-86429B4F4E1B}"/>
              </a:ext>
            </a:extLst>
          </p:cNvPr>
          <p:cNvSpPr/>
          <p:nvPr/>
        </p:nvSpPr>
        <p:spPr>
          <a:xfrm>
            <a:off x="458143" y="4492403"/>
            <a:ext cx="85023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但</a:t>
            </a:r>
            <a:r>
              <a:rPr lang="zh-CN" altLang="en-US" dirty="0">
                <a:solidFill>
                  <a:srgbClr val="0000FF"/>
                </a:solidFill>
                <a:latin typeface="Verdana" panose="020B0604030504040204" pitchFamily="34" charset="0"/>
              </a:rPr>
              <a:t>批量梯度下降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的每一次迭代都要</a:t>
            </a:r>
            <a:r>
              <a:rPr lang="zh-CN" altLang="en-US" dirty="0">
                <a:solidFill>
                  <a:srgbClr val="0000FF"/>
                </a:solidFill>
                <a:latin typeface="Verdana" panose="020B0604030504040204" pitchFamily="34" charset="0"/>
              </a:rPr>
              <a:t>遍历所有训练样本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，不适用于训练样本数量极多的情况，于是提出了</a:t>
            </a:r>
            <a:r>
              <a:rPr lang="zh-CN" altLang="en-US" b="1" dirty="0">
                <a:solidFill>
                  <a:srgbClr val="0000FF"/>
                </a:solidFill>
                <a:latin typeface="Verdana" panose="020B0604030504040204" pitchFamily="34" charset="0"/>
              </a:rPr>
              <a:t>随机梯度下降</a:t>
            </a:r>
            <a:r>
              <a:rPr lang="en-US" altLang="zh-CN" b="1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en" altLang="zh-CN" b="1" dirty="0">
                <a:solidFill>
                  <a:srgbClr val="0000FF"/>
                </a:solidFill>
                <a:latin typeface="Verdana" panose="020B0604030504040204" pitchFamily="34" charset="0"/>
              </a:rPr>
              <a:t>Stochastic Gradient Descent</a:t>
            </a:r>
            <a:r>
              <a:rPr lang="en" altLang="zh-CN" b="1" dirty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法：</a:t>
            </a:r>
            <a:endParaRPr lang="en-US" altLang="zh-C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每次都</a:t>
            </a:r>
            <a:r>
              <a:rPr lang="zh-CN" altLang="en-US" dirty="0">
                <a:solidFill>
                  <a:srgbClr val="0000FF"/>
                </a:solidFill>
              </a:rPr>
              <a:t>只使用第</a:t>
            </a:r>
            <a:r>
              <a:rPr lang="zh-Hans" altLang="en-US" dirty="0">
                <a:solidFill>
                  <a:srgbClr val="0000FF"/>
                </a:solidFill>
              </a:rPr>
              <a:t>  </a:t>
            </a:r>
            <a:r>
              <a:rPr lang="en" altLang="zh-CN" dirty="0">
                <a:solidFill>
                  <a:srgbClr val="0000FF"/>
                </a:solidFill>
              </a:rPr>
              <a:t>j</a:t>
            </a:r>
            <a:r>
              <a:rPr lang="zh-Hans" altLang="en-US" dirty="0">
                <a:solidFill>
                  <a:srgbClr val="0000FF"/>
                </a:solidFill>
              </a:rPr>
              <a:t> </a:t>
            </a:r>
            <a:r>
              <a:rPr lang="zh-CN" altLang="en-US" dirty="0">
                <a:solidFill>
                  <a:srgbClr val="0000FF"/>
                </a:solidFill>
              </a:rPr>
              <a:t>个样本</a:t>
            </a:r>
            <a:r>
              <a:rPr lang="zh-Hans" altLang="en-US" dirty="0"/>
              <a:t>，</a:t>
            </a:r>
            <a:r>
              <a:rPr lang="zh-CN" altLang="en-US" dirty="0"/>
              <a:t>速度比批量梯度下降快了很多。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1817FBF-EF86-AB4A-BCA6-6BF28E3176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55" y="5638800"/>
            <a:ext cx="3415312" cy="41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85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6FF61D9-34D3-A847-930C-80DA9D925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8C285920-0F70-D741-8EE5-0601BBF93746}"/>
              </a:ext>
            </a:extLst>
          </p:cNvPr>
          <p:cNvCxnSpPr/>
          <p:nvPr/>
        </p:nvCxnSpPr>
        <p:spPr>
          <a:xfrm>
            <a:off x="838200" y="4953000"/>
            <a:ext cx="2667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7A1D729D-3BBB-B241-83C3-0B6E0B4B8556}"/>
              </a:ext>
            </a:extLst>
          </p:cNvPr>
          <p:cNvCxnSpPr>
            <a:cxnSpLocks/>
          </p:cNvCxnSpPr>
          <p:nvPr/>
        </p:nvCxnSpPr>
        <p:spPr>
          <a:xfrm>
            <a:off x="7315200" y="5867400"/>
            <a:ext cx="381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838938C5-2EE5-6B42-810A-3CCA9A56858B}"/>
              </a:ext>
            </a:extLst>
          </p:cNvPr>
          <p:cNvCxnSpPr>
            <a:cxnSpLocks/>
          </p:cNvCxnSpPr>
          <p:nvPr/>
        </p:nvCxnSpPr>
        <p:spPr>
          <a:xfrm>
            <a:off x="6096000" y="3505200"/>
            <a:ext cx="381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D803438C-95FE-A24E-B839-09FE782EE62B}"/>
              </a:ext>
            </a:extLst>
          </p:cNvPr>
          <p:cNvCxnSpPr/>
          <p:nvPr/>
        </p:nvCxnSpPr>
        <p:spPr>
          <a:xfrm>
            <a:off x="6324600" y="3581400"/>
            <a:ext cx="1066800" cy="1828800"/>
          </a:xfrm>
          <a:prstGeom prst="line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885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66CA7C-58AA-BF43-9B00-9C46D1DFF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37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286" y="258282"/>
            <a:ext cx="8777427" cy="482015"/>
          </a:xfrm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800" spc="-25" dirty="0">
                <a:latin typeface="FangSong"/>
                <a:cs typeface="FangSong"/>
              </a:rPr>
              <a:t>线</a:t>
            </a:r>
            <a:r>
              <a:rPr sz="2800" spc="-30" dirty="0">
                <a:latin typeface="FangSong"/>
                <a:cs typeface="FangSong"/>
              </a:rPr>
              <a:t>性回归</a:t>
            </a:r>
            <a:r>
              <a:rPr lang="en-US" altLang="zh-CN" sz="2800" spc="-30" dirty="0">
                <a:latin typeface="FangSong"/>
                <a:cs typeface="FangSong"/>
              </a:rPr>
              <a:t>-</a:t>
            </a:r>
            <a:r>
              <a:rPr lang="zh-CN" altLang="en-US" sz="2800" spc="-30" dirty="0">
                <a:solidFill>
                  <a:srgbClr val="FF0000"/>
                </a:solidFill>
                <a:latin typeface="FangSong"/>
                <a:cs typeface="FangSong"/>
              </a:rPr>
              <a:t>梯度下降与最小二乘</a:t>
            </a:r>
            <a:endParaRPr sz="2800" dirty="0">
              <a:solidFill>
                <a:srgbClr val="FF0000"/>
              </a:solidFill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42910" y="2735618"/>
            <a:ext cx="5095875" cy="0"/>
          </a:xfrm>
          <a:custGeom>
            <a:avLst/>
            <a:gdLst/>
            <a:ahLst/>
            <a:cxnLst/>
            <a:rect l="l" t="t" r="r" b="b"/>
            <a:pathLst>
              <a:path w="5095875">
                <a:moveTo>
                  <a:pt x="0" y="0"/>
                </a:moveTo>
                <a:lnTo>
                  <a:pt x="5095538" y="0"/>
                </a:lnTo>
              </a:path>
            </a:pathLst>
          </a:custGeom>
          <a:ln w="286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矩形 21"/>
          <p:cNvSpPr/>
          <p:nvPr/>
        </p:nvSpPr>
        <p:spPr>
          <a:xfrm>
            <a:off x="183286" y="914400"/>
            <a:ext cx="802640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相同</a:t>
            </a:r>
          </a:p>
          <a:p>
            <a:r>
              <a:rPr lang="en-US" altLang="zh-CN" sz="2000" dirty="0"/>
              <a:t>1.</a:t>
            </a:r>
            <a:r>
              <a:rPr lang="zh-CN" altLang="en-US" sz="2000" dirty="0">
                <a:solidFill>
                  <a:srgbClr val="C00000"/>
                </a:solidFill>
              </a:rPr>
              <a:t>本质相同</a:t>
            </a:r>
            <a:r>
              <a:rPr lang="zh-CN" altLang="en-US" sz="2000" dirty="0"/>
              <a:t>：两种方法都是在给定已知数据（</a:t>
            </a:r>
            <a:r>
              <a:rPr lang="en-US" altLang="zh-CN" sz="2000" dirty="0"/>
              <a:t>independent &amp; dependent variables</a:t>
            </a:r>
            <a:r>
              <a:rPr lang="zh-CN" altLang="en-US" sz="2000" dirty="0"/>
              <a:t>）的前提下对</a:t>
            </a:r>
            <a:r>
              <a:rPr lang="zh-Hans" altLang="en-US" sz="2000" dirty="0"/>
              <a:t> </a:t>
            </a:r>
            <a:r>
              <a:rPr lang="en-US" altLang="zh-CN" sz="2000" dirty="0"/>
              <a:t>dependent variables</a:t>
            </a:r>
            <a:r>
              <a:rPr lang="zh-Hans" altLang="en-US" sz="2000" dirty="0"/>
              <a:t> </a:t>
            </a:r>
            <a:r>
              <a:rPr lang="zh-CN" altLang="en-US" sz="2000" dirty="0"/>
              <a:t>算出一个一般性的估值函数。然后对给定新数据的</a:t>
            </a:r>
            <a:r>
              <a:rPr lang="en-US" altLang="zh-CN" sz="2000" dirty="0"/>
              <a:t>dependent variables</a:t>
            </a:r>
            <a:r>
              <a:rPr lang="zh-CN" altLang="en-US" sz="2000" dirty="0"/>
              <a:t>进行估算。</a:t>
            </a:r>
          </a:p>
          <a:p>
            <a:r>
              <a:rPr lang="en-US" altLang="zh-CN" sz="2000" dirty="0"/>
              <a:t>2.</a:t>
            </a:r>
            <a:r>
              <a:rPr lang="zh-CN" altLang="en-US" sz="2000" dirty="0">
                <a:solidFill>
                  <a:srgbClr val="C00000"/>
                </a:solidFill>
              </a:rPr>
              <a:t>目标相同</a:t>
            </a:r>
            <a:r>
              <a:rPr lang="zh-CN" altLang="en-US" sz="2000" dirty="0"/>
              <a:t>：都是在已知数据的框架内，使得估算值与实际值的总平方差尽量更小。</a:t>
            </a:r>
          </a:p>
          <a:p>
            <a:r>
              <a:rPr lang="zh-CN" altLang="en-US" sz="2400" b="1" dirty="0"/>
              <a:t>不同</a:t>
            </a:r>
          </a:p>
          <a:p>
            <a:r>
              <a:rPr lang="en-US" altLang="zh-CN" sz="2000" dirty="0"/>
              <a:t>1.</a:t>
            </a:r>
            <a:r>
              <a:rPr lang="zh-CN" altLang="en-US" sz="2000" dirty="0"/>
              <a:t> 实现</a:t>
            </a:r>
            <a:r>
              <a:rPr lang="zh-CN" altLang="en-US" sz="2000" dirty="0">
                <a:solidFill>
                  <a:srgbClr val="C00000"/>
                </a:solidFill>
              </a:rPr>
              <a:t>方法和结果不同</a:t>
            </a:r>
            <a:r>
              <a:rPr lang="zh-CN" altLang="en-US" sz="2000" dirty="0"/>
              <a:t>：最小二乘法是直接求导找出</a:t>
            </a:r>
            <a:r>
              <a:rPr lang="zh-CN" altLang="en-US" sz="2000" b="1" dirty="0">
                <a:solidFill>
                  <a:srgbClr val="C00000"/>
                </a:solidFill>
              </a:rPr>
              <a:t>全局最小</a:t>
            </a:r>
            <a:r>
              <a:rPr lang="zh-CN" altLang="en-US" sz="2000" dirty="0"/>
              <a:t>，是非迭代法。而梯度下降法是一种迭代法，先给定一个，然后向下降最快的方向调整，在若干次迭代之后找到</a:t>
            </a:r>
            <a:r>
              <a:rPr lang="zh-CN" altLang="en-US" sz="2000" b="1" dirty="0">
                <a:solidFill>
                  <a:srgbClr val="C00000"/>
                </a:solidFill>
              </a:rPr>
              <a:t>局部最小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 梯度下降法的缺点是到最小点的时候收敛速度变慢，并且对</a:t>
            </a:r>
            <a:r>
              <a:rPr lang="zh-CN" altLang="en-US" sz="2000" dirty="0">
                <a:solidFill>
                  <a:srgbClr val="C00000"/>
                </a:solidFill>
              </a:rPr>
              <a:t>初始点</a:t>
            </a:r>
            <a:r>
              <a:rPr lang="zh-CN" altLang="en-US" sz="2000" dirty="0"/>
              <a:t>的选择极为敏感，其改进大多是在这两方面下功夫。</a:t>
            </a:r>
          </a:p>
        </p:txBody>
      </p:sp>
      <p:sp>
        <p:nvSpPr>
          <p:cNvPr id="5" name="矩形 4"/>
          <p:cNvSpPr/>
          <p:nvPr/>
        </p:nvSpPr>
        <p:spPr>
          <a:xfrm>
            <a:off x="139522" y="4823162"/>
            <a:ext cx="869967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i="0">
                <a:solidFill>
                  <a:srgbClr val="000000"/>
                </a:solidFill>
                <a:effectLst/>
                <a:latin typeface="Verdana" charset="0"/>
              </a:rPr>
              <a:t>场景：</a:t>
            </a:r>
            <a:endParaRPr lang="en-US" altLang="zh-CN" b="1" i="0">
              <a:solidFill>
                <a:srgbClr val="000000"/>
              </a:solidFill>
              <a:effectLst/>
              <a:latin typeface="Verdana" charset="0"/>
            </a:endParaRPr>
          </a:p>
          <a:p>
            <a:r>
              <a:rPr lang="en-US" altLang="zh-CN" sz="2000" b="0" i="0">
                <a:solidFill>
                  <a:srgbClr val="000000"/>
                </a:solidFill>
                <a:effectLst/>
                <a:latin typeface="Verdana" charset="0"/>
              </a:rPr>
              <a:t>1.</a:t>
            </a:r>
            <a:r>
              <a:rPr lang="zh-CN" altLang="en-US" sz="2000" b="0" i="0">
                <a:solidFill>
                  <a:srgbClr val="000000"/>
                </a:solidFill>
                <a:effectLst/>
                <a:latin typeface="Verdana" charset="0"/>
              </a:rPr>
              <a:t> 如果</a:t>
            </a:r>
            <a:r>
              <a:rPr lang="zh-CN" altLang="en-US" sz="2000" b="0" i="0">
                <a:solidFill>
                  <a:srgbClr val="FF0000"/>
                </a:solidFill>
                <a:effectLst/>
                <a:latin typeface="Verdana" charset="0"/>
              </a:rPr>
              <a:t>样本量不算很大</a:t>
            </a:r>
            <a:r>
              <a:rPr lang="zh-CN" altLang="en-US" sz="2000" b="0" i="0">
                <a:solidFill>
                  <a:srgbClr val="000000"/>
                </a:solidFill>
                <a:effectLst/>
                <a:latin typeface="Verdana" charset="0"/>
              </a:rPr>
              <a:t>，且存在解析解，最小二乘法比起梯度下降法要有优势，计算速度很快。</a:t>
            </a:r>
            <a:endParaRPr lang="en-US" altLang="zh-CN" sz="2000" b="0" i="0">
              <a:solidFill>
                <a:srgbClr val="000000"/>
              </a:solidFill>
              <a:effectLst/>
              <a:latin typeface="Verdana" charset="0"/>
            </a:endParaRPr>
          </a:p>
          <a:p>
            <a:r>
              <a:rPr lang="en-US" altLang="zh-CN" sz="2000" b="0" i="0">
                <a:solidFill>
                  <a:srgbClr val="000000"/>
                </a:solidFill>
                <a:effectLst/>
                <a:latin typeface="Verdana" charset="0"/>
              </a:rPr>
              <a:t>2.</a:t>
            </a:r>
            <a:r>
              <a:rPr lang="zh-CN" altLang="en-US" sz="2000" b="0" i="0">
                <a:solidFill>
                  <a:srgbClr val="000000"/>
                </a:solidFill>
                <a:effectLst/>
                <a:latin typeface="Verdana" charset="0"/>
              </a:rPr>
              <a:t> 但是如果</a:t>
            </a:r>
            <a:r>
              <a:rPr lang="zh-CN" altLang="en-US" sz="2000" b="0" i="0">
                <a:solidFill>
                  <a:srgbClr val="FF0000"/>
                </a:solidFill>
                <a:effectLst/>
                <a:latin typeface="Verdana" charset="0"/>
              </a:rPr>
              <a:t>样本量很大</a:t>
            </a:r>
            <a:r>
              <a:rPr lang="zh-CN" altLang="en-US" sz="2000" b="0" i="0">
                <a:solidFill>
                  <a:srgbClr val="000000"/>
                </a:solidFill>
                <a:effectLst/>
                <a:latin typeface="Verdana" charset="0"/>
              </a:rPr>
              <a:t>，用最小二乘法由于需要求一个超级大的逆矩阵，这时就很难或者很慢才能求解解析解了，使用迭代的梯度下降法比较有优势。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1121575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800" spc="-25" dirty="0">
                <a:latin typeface="FangSong"/>
                <a:cs typeface="FangSong"/>
              </a:rPr>
              <a:t>线</a:t>
            </a:r>
            <a:r>
              <a:rPr sz="2800" spc="-30" dirty="0">
                <a:latin typeface="FangSong"/>
                <a:cs typeface="FangSong"/>
              </a:rPr>
              <a:t>性模型</a:t>
            </a:r>
            <a:r>
              <a:rPr sz="2800" spc="-25" dirty="0">
                <a:latin typeface="FangSong"/>
                <a:cs typeface="FangSong"/>
              </a:rPr>
              <a:t>的</a:t>
            </a:r>
            <a:r>
              <a:rPr sz="2800" spc="-30" dirty="0">
                <a:latin typeface="FangSong"/>
                <a:cs typeface="FangSong"/>
              </a:rPr>
              <a:t>变化</a:t>
            </a:r>
            <a:endParaRPr sz="2800" dirty="0">
              <a:latin typeface="FangSong"/>
              <a:cs typeface="FangSong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0535" y="1436717"/>
            <a:ext cx="2077212" cy="676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5251" y="1061888"/>
            <a:ext cx="6350191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sz="2200" spc="-20" dirty="0">
                <a:latin typeface="FangSong"/>
                <a:cs typeface="FangSong"/>
              </a:rPr>
              <a:t>对</a:t>
            </a:r>
            <a:r>
              <a:rPr sz="2200" spc="-25" dirty="0">
                <a:latin typeface="FangSong"/>
                <a:cs typeface="FangSong"/>
              </a:rPr>
              <a:t>于</a:t>
            </a:r>
            <a:r>
              <a:rPr sz="2200" spc="-20" dirty="0">
                <a:latin typeface="FangSong"/>
                <a:cs typeface="FangSong"/>
              </a:rPr>
              <a:t>样</a:t>
            </a:r>
            <a:r>
              <a:rPr sz="2200" spc="-25" dirty="0">
                <a:latin typeface="FangSong"/>
                <a:cs typeface="FangSong"/>
              </a:rPr>
              <a:t>例</a:t>
            </a:r>
            <a:r>
              <a:rPr sz="2200" spc="-15" dirty="0">
                <a:latin typeface="FangSong"/>
                <a:cs typeface="FangSong"/>
              </a:rPr>
              <a:t> </a:t>
            </a:r>
            <a:r>
              <a:rPr lang="zh-CN" altLang="en-US" sz="2200" spc="-15" dirty="0">
                <a:latin typeface="FangSong"/>
                <a:cs typeface="FangSong"/>
              </a:rPr>
              <a:t>            </a:t>
            </a:r>
            <a:r>
              <a:rPr sz="2200" spc="-20" dirty="0">
                <a:latin typeface="FangSong"/>
                <a:cs typeface="FangSong"/>
              </a:rPr>
              <a:t>则</a:t>
            </a:r>
            <a:r>
              <a:rPr sz="2200" spc="-25" dirty="0">
                <a:latin typeface="FangSong"/>
                <a:cs typeface="FangSong"/>
              </a:rPr>
              <a:t>得到</a:t>
            </a:r>
            <a:r>
              <a:rPr sz="2200" spc="-20" dirty="0">
                <a:latin typeface="FangSong"/>
                <a:cs typeface="FangSong"/>
              </a:rPr>
              <a:t>线</a:t>
            </a:r>
            <a:r>
              <a:rPr sz="2200" spc="-25" dirty="0">
                <a:latin typeface="FangSong"/>
                <a:cs typeface="FangSong"/>
              </a:rPr>
              <a:t>性</a:t>
            </a:r>
            <a:r>
              <a:rPr sz="2200" spc="-20" dirty="0">
                <a:latin typeface="FangSong"/>
                <a:cs typeface="FangSong"/>
              </a:rPr>
              <a:t>回</a:t>
            </a:r>
            <a:r>
              <a:rPr sz="2200" spc="-25" dirty="0">
                <a:latin typeface="FangSong"/>
                <a:cs typeface="FangSong"/>
              </a:rPr>
              <a:t>归模型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1906" y="2072274"/>
            <a:ext cx="5752694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solidFill>
                  <a:srgbClr val="0000FF"/>
                </a:solidFill>
                <a:latin typeface="FangSong"/>
                <a:cs typeface="FangSong"/>
              </a:rPr>
              <a:t>若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希望</a:t>
            </a:r>
            <a:r>
              <a:rPr sz="2200" spc="-15" dirty="0">
                <a:solidFill>
                  <a:srgbClr val="0000FF"/>
                </a:solidFill>
                <a:latin typeface="FangSong"/>
                <a:cs typeface="FangSong"/>
              </a:rPr>
              <a:t>线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性</a:t>
            </a:r>
            <a:r>
              <a:rPr sz="2200" spc="-10" dirty="0">
                <a:solidFill>
                  <a:srgbClr val="0000FF"/>
                </a:solidFill>
                <a:latin typeface="FangSong"/>
                <a:cs typeface="FangSong"/>
              </a:rPr>
              <a:t>模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型</a:t>
            </a:r>
            <a:r>
              <a:rPr sz="2200" spc="-30" dirty="0">
                <a:solidFill>
                  <a:srgbClr val="0000FF"/>
                </a:solidFill>
                <a:latin typeface="FangSong"/>
                <a:cs typeface="FangSong"/>
              </a:rPr>
              <a:t>的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预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测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值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逼近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真</a:t>
            </a:r>
            <a:r>
              <a:rPr sz="2200" spc="-15" dirty="0">
                <a:solidFill>
                  <a:srgbClr val="0000FF"/>
                </a:solidFill>
                <a:latin typeface="FangSong"/>
                <a:cs typeface="FangSong"/>
              </a:rPr>
              <a:t>实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标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记</a:t>
            </a:r>
            <a:r>
              <a:rPr sz="2200" spc="-25" dirty="0">
                <a:latin typeface="FangSong"/>
                <a:cs typeface="FangSong"/>
              </a:rPr>
              <a:t>，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93991" y="1086883"/>
            <a:ext cx="1658112" cy="4648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1897" y="2963873"/>
            <a:ext cx="3840479" cy="462280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FangSong"/>
                <a:cs typeface="FangSong"/>
              </a:rPr>
              <a:t>令预测值逼</a:t>
            </a:r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近</a:t>
            </a:r>
            <a:r>
              <a:rPr sz="2400" spc="-600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sz="2400" dirty="0">
                <a:solidFill>
                  <a:srgbClr val="FF0000"/>
                </a:solidFill>
                <a:latin typeface="Palatino Linotype"/>
                <a:cs typeface="Palatino Linotype"/>
              </a:rPr>
              <a:t>y</a:t>
            </a:r>
            <a:r>
              <a:rPr sz="2400" spc="-5" dirty="0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FangSong"/>
                <a:cs typeface="FangSong"/>
              </a:rPr>
              <a:t>的衍生物？</a:t>
            </a:r>
            <a:endParaRPr sz="2400">
              <a:latin typeface="FangSong"/>
              <a:cs typeface="FangSong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91893" y="3667327"/>
            <a:ext cx="2380488" cy="5989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1906" y="3667327"/>
            <a:ext cx="4152494" cy="1554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871219">
              <a:lnSpc>
                <a:spcPct val="166400"/>
              </a:lnSpc>
            </a:pPr>
            <a:r>
              <a:rPr sz="2200" spc="-10" dirty="0">
                <a:latin typeface="FangSong"/>
                <a:cs typeface="FangSong"/>
              </a:rPr>
              <a:t>若令 </a:t>
            </a:r>
            <a:endParaRPr lang="en-US" sz="2200" spc="-10" dirty="0">
              <a:latin typeface="FangSong"/>
              <a:cs typeface="FangSong"/>
            </a:endParaRPr>
          </a:p>
          <a:p>
            <a:pPr marL="12700" marR="871219">
              <a:lnSpc>
                <a:spcPct val="166400"/>
              </a:lnSpc>
            </a:pPr>
            <a:r>
              <a:rPr sz="2200" spc="-20" dirty="0">
                <a:latin typeface="FangSong"/>
                <a:cs typeface="FangSong"/>
              </a:rPr>
              <a:t>则</a:t>
            </a:r>
            <a:r>
              <a:rPr sz="2200" spc="-25" dirty="0">
                <a:latin typeface="FangSong"/>
                <a:cs typeface="FangSong"/>
              </a:rPr>
              <a:t>得到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对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数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线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性回归</a:t>
            </a:r>
            <a:endParaRPr sz="2200">
              <a:solidFill>
                <a:srgbClr val="C00000"/>
              </a:solidFill>
              <a:latin typeface="FangSong"/>
              <a:cs typeface="FangSong"/>
            </a:endParaRPr>
          </a:p>
          <a:p>
            <a:pPr marL="821690">
              <a:lnSpc>
                <a:spcPct val="100000"/>
              </a:lnSpc>
              <a:spcBef>
                <a:spcPts val="1190"/>
              </a:spcBef>
            </a:pPr>
            <a:r>
              <a:rPr sz="1800" spc="-5" dirty="0">
                <a:latin typeface="Verdana"/>
                <a:cs typeface="Verdana"/>
              </a:rPr>
              <a:t>(</a:t>
            </a:r>
            <a:r>
              <a:rPr sz="1800" spc="5" dirty="0">
                <a:latin typeface="Verdana"/>
                <a:cs typeface="Verdana"/>
              </a:rPr>
              <a:t>l</a:t>
            </a:r>
            <a:r>
              <a:rPr sz="1800" spc="-15" dirty="0">
                <a:latin typeface="Verdana"/>
                <a:cs typeface="Verdana"/>
              </a:rPr>
              <a:t>o</a:t>
            </a:r>
            <a:r>
              <a:rPr sz="1800" spc="-20" dirty="0">
                <a:latin typeface="Verdana"/>
                <a:cs typeface="Verdana"/>
              </a:rPr>
              <a:t>g</a:t>
            </a:r>
            <a:r>
              <a:rPr sz="1800" spc="-5" dirty="0">
                <a:latin typeface="Verdana"/>
                <a:cs typeface="Verdana"/>
              </a:rPr>
              <a:t>-</a:t>
            </a:r>
            <a:r>
              <a:rPr sz="1800" spc="5" dirty="0">
                <a:latin typeface="Verdana"/>
                <a:cs typeface="Verdana"/>
              </a:rPr>
              <a:t>li</a:t>
            </a:r>
            <a:r>
              <a:rPr sz="1800" spc="-15" dirty="0">
                <a:latin typeface="Verdana"/>
                <a:cs typeface="Verdana"/>
              </a:rPr>
              <a:t>ne</a:t>
            </a:r>
            <a:r>
              <a:rPr sz="1800" spc="-20" dirty="0">
                <a:latin typeface="Verdana"/>
                <a:cs typeface="Verdana"/>
              </a:rPr>
              <a:t>a</a:t>
            </a:r>
            <a:r>
              <a:rPr sz="1800" spc="-10" dirty="0">
                <a:latin typeface="Verdana"/>
                <a:cs typeface="Verdana"/>
              </a:rPr>
              <a:t>r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r</a:t>
            </a:r>
            <a:r>
              <a:rPr sz="1800" spc="-20" dirty="0">
                <a:latin typeface="Verdana"/>
                <a:cs typeface="Verdana"/>
              </a:rPr>
              <a:t>e</a:t>
            </a:r>
            <a:r>
              <a:rPr sz="1800" spc="-10" dirty="0">
                <a:latin typeface="Verdana"/>
                <a:cs typeface="Verdana"/>
              </a:rPr>
              <a:t>gr</a:t>
            </a:r>
            <a:r>
              <a:rPr sz="1800" spc="-20" dirty="0">
                <a:latin typeface="Verdana"/>
                <a:cs typeface="Verdana"/>
              </a:rPr>
              <a:t>e</a:t>
            </a:r>
            <a:r>
              <a:rPr sz="1800" dirty="0">
                <a:latin typeface="Verdana"/>
                <a:cs typeface="Verdana"/>
              </a:rPr>
              <a:t>ssi</a:t>
            </a:r>
            <a:r>
              <a:rPr sz="1800" spc="-15" dirty="0">
                <a:latin typeface="Verdana"/>
                <a:cs typeface="Verdana"/>
              </a:rPr>
              <a:t>on)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9008" y="5470359"/>
            <a:ext cx="130048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10" dirty="0">
                <a:solidFill>
                  <a:srgbClr val="0000FF"/>
                </a:solidFill>
                <a:latin typeface="FangSong"/>
                <a:cs typeface="FangSong"/>
              </a:rPr>
              <a:t>实际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是在用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037077" y="5470359"/>
            <a:ext cx="76327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10" dirty="0">
                <a:solidFill>
                  <a:srgbClr val="0000FF"/>
                </a:solidFill>
                <a:latin typeface="FangSong"/>
                <a:cs typeface="FangSong"/>
              </a:rPr>
              <a:t>逼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近</a:t>
            </a:r>
            <a:r>
              <a:rPr sz="2000" spc="-325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sz="2000" dirty="0">
                <a:solidFill>
                  <a:srgbClr val="0000FF"/>
                </a:solidFill>
                <a:latin typeface="Palatino Linotype"/>
                <a:cs typeface="Palatino Linotype"/>
              </a:rPr>
              <a:t>y</a:t>
            </a:r>
          </a:p>
        </p:txBody>
      </p:sp>
      <p:sp>
        <p:nvSpPr>
          <p:cNvPr id="12" name="object 12"/>
          <p:cNvSpPr/>
          <p:nvPr/>
        </p:nvSpPr>
        <p:spPr>
          <a:xfrm>
            <a:off x="2001647" y="5381522"/>
            <a:ext cx="1008888" cy="4831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98494" y="3157079"/>
            <a:ext cx="3448325" cy="3094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22434"/>
              </p:ext>
            </p:extLst>
          </p:nvPr>
        </p:nvGraphicFramePr>
        <p:xfrm>
          <a:off x="6593014" y="1363726"/>
          <a:ext cx="192722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2" name="Formula" r:id="rId9" imgW="970560" imgH="176760" progId="Equation.Ribbit">
                  <p:embed/>
                </p:oleObj>
              </mc:Choice>
              <mc:Fallback>
                <p:oleObj name="Formula" r:id="rId9" imgW="970560" imgH="1767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3014" y="1363726"/>
                        <a:ext cx="1927225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95896"/>
              </p:ext>
            </p:extLst>
          </p:nvPr>
        </p:nvGraphicFramePr>
        <p:xfrm>
          <a:off x="6698474" y="2621942"/>
          <a:ext cx="168275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3" name="Formula" r:id="rId11" imgW="847440" imgH="176760" progId="Equation.Ribbit">
                  <p:embed/>
                </p:oleObj>
              </mc:Choice>
              <mc:Fallback>
                <p:oleObj name="Formula" r:id="rId11" imgW="847440" imgH="1767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8474" y="2621942"/>
                        <a:ext cx="1682750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上下箭头 15"/>
          <p:cNvSpPr/>
          <p:nvPr/>
        </p:nvSpPr>
        <p:spPr>
          <a:xfrm>
            <a:off x="7176152" y="1868392"/>
            <a:ext cx="576392" cy="660744"/>
          </a:xfrm>
          <a:prstGeom prst="up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468560" y="1315803"/>
            <a:ext cx="2115631" cy="1684274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42606" y="5938158"/>
            <a:ext cx="45448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输出标记的对数为线性模型逼近的目标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800" spc="-20" dirty="0">
                <a:latin typeface="FangSong"/>
                <a:cs typeface="FangSong"/>
              </a:rPr>
              <a:t>广义</a:t>
            </a:r>
            <a:r>
              <a:rPr sz="2000" spc="-5" dirty="0"/>
              <a:t>(gen</a:t>
            </a:r>
            <a:r>
              <a:rPr sz="2000" spc="-10" dirty="0"/>
              <a:t>e</a:t>
            </a:r>
            <a:r>
              <a:rPr sz="2000" spc="-40" dirty="0"/>
              <a:t>r</a:t>
            </a:r>
            <a:r>
              <a:rPr sz="2000" dirty="0"/>
              <a:t>a</a:t>
            </a:r>
            <a:r>
              <a:rPr sz="2000" spc="-15" dirty="0"/>
              <a:t>l</a:t>
            </a:r>
            <a:r>
              <a:rPr sz="2000" spc="-5" dirty="0"/>
              <a:t>i</a:t>
            </a:r>
            <a:r>
              <a:rPr sz="2000" spc="-15" dirty="0"/>
              <a:t>z</a:t>
            </a:r>
            <a:r>
              <a:rPr sz="2000" spc="-10" dirty="0"/>
              <a:t>e</a:t>
            </a:r>
            <a:r>
              <a:rPr sz="2000" dirty="0"/>
              <a:t>d</a:t>
            </a:r>
            <a:r>
              <a:rPr sz="2000" spc="5" dirty="0"/>
              <a:t>)</a:t>
            </a:r>
            <a:r>
              <a:rPr sz="2800" spc="-20" dirty="0">
                <a:latin typeface="FangSong"/>
                <a:cs typeface="FangSong"/>
              </a:rPr>
              <a:t>线性模型</a:t>
            </a:r>
            <a:endParaRPr sz="2800">
              <a:latin typeface="FangSong"/>
              <a:cs typeface="FangSong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62301" y="1409528"/>
            <a:ext cx="2847500" cy="438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62288" y="1860788"/>
            <a:ext cx="2847975" cy="0"/>
          </a:xfrm>
          <a:custGeom>
            <a:avLst/>
            <a:gdLst/>
            <a:ahLst/>
            <a:cxnLst/>
            <a:rect l="l" t="t" r="r" b="b"/>
            <a:pathLst>
              <a:path w="2847975">
                <a:moveTo>
                  <a:pt x="0" y="0"/>
                </a:moveTo>
                <a:lnTo>
                  <a:pt x="2847500" y="0"/>
                </a:lnTo>
              </a:path>
            </a:pathLst>
          </a:custGeom>
          <a:ln w="2593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6213" y="1437263"/>
            <a:ext cx="1613535" cy="383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FangSong"/>
                <a:cs typeface="FangSong"/>
              </a:rPr>
              <a:t>一般形式</a:t>
            </a:r>
            <a:r>
              <a:rPr sz="2800" spc="-15" dirty="0">
                <a:latin typeface="Verdana"/>
                <a:cs typeface="Verdana"/>
              </a:rPr>
              <a:t>: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10534" y="1866138"/>
            <a:ext cx="697230" cy="0"/>
          </a:xfrm>
          <a:custGeom>
            <a:avLst/>
            <a:gdLst/>
            <a:ahLst/>
            <a:cxnLst/>
            <a:rect l="l" t="t" r="r" b="b"/>
            <a:pathLst>
              <a:path w="697229">
                <a:moveTo>
                  <a:pt x="0" y="0"/>
                </a:moveTo>
                <a:lnTo>
                  <a:pt x="697230" y="0"/>
                </a:lnTo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85615" y="1866138"/>
            <a:ext cx="86995" cy="820419"/>
          </a:xfrm>
          <a:custGeom>
            <a:avLst/>
            <a:gdLst/>
            <a:ahLst/>
            <a:cxnLst/>
            <a:rect l="l" t="t" r="r" b="b"/>
            <a:pathLst>
              <a:path w="86995" h="820419">
                <a:moveTo>
                  <a:pt x="28956" y="733425"/>
                </a:moveTo>
                <a:lnTo>
                  <a:pt x="0" y="733425"/>
                </a:lnTo>
                <a:lnTo>
                  <a:pt x="43434" y="820293"/>
                </a:lnTo>
                <a:lnTo>
                  <a:pt x="79629" y="747903"/>
                </a:lnTo>
                <a:lnTo>
                  <a:pt x="28956" y="747903"/>
                </a:lnTo>
                <a:lnTo>
                  <a:pt x="28956" y="733425"/>
                </a:lnTo>
                <a:close/>
              </a:path>
              <a:path w="86995" h="820419">
                <a:moveTo>
                  <a:pt x="57912" y="0"/>
                </a:moveTo>
                <a:lnTo>
                  <a:pt x="28956" y="0"/>
                </a:lnTo>
                <a:lnTo>
                  <a:pt x="28956" y="747903"/>
                </a:lnTo>
                <a:lnTo>
                  <a:pt x="57912" y="747903"/>
                </a:lnTo>
                <a:lnTo>
                  <a:pt x="57912" y="0"/>
                </a:lnTo>
                <a:close/>
              </a:path>
              <a:path w="86995" h="820419">
                <a:moveTo>
                  <a:pt x="86868" y="733425"/>
                </a:moveTo>
                <a:lnTo>
                  <a:pt x="57912" y="733425"/>
                </a:lnTo>
                <a:lnTo>
                  <a:pt x="57912" y="747903"/>
                </a:lnTo>
                <a:lnTo>
                  <a:pt x="79629" y="747903"/>
                </a:lnTo>
                <a:lnTo>
                  <a:pt x="86868" y="73342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40535" y="2865151"/>
            <a:ext cx="46056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C00000"/>
                </a:solidFill>
                <a:latin typeface="FangSong"/>
                <a:cs typeface="FangSong"/>
              </a:rPr>
              <a:t>单调可微的</a:t>
            </a:r>
            <a:r>
              <a:rPr sz="2400" spc="-350" dirty="0">
                <a:latin typeface="FangSong"/>
                <a:cs typeface="FangSong"/>
              </a:rPr>
              <a:t> </a:t>
            </a:r>
            <a:r>
              <a:rPr sz="2400" dirty="0">
                <a:solidFill>
                  <a:srgbClr val="0000FF"/>
                </a:solidFill>
                <a:latin typeface="FangSong"/>
                <a:cs typeface="FangSong"/>
              </a:rPr>
              <a:t>联系函数</a:t>
            </a:r>
            <a:r>
              <a:rPr sz="2400" spc="-345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sz="1800" spc="-5" dirty="0">
                <a:latin typeface="Verdana"/>
                <a:cs typeface="Verdana"/>
              </a:rPr>
              <a:t>(</a:t>
            </a:r>
            <a:r>
              <a:rPr sz="1800" spc="5" dirty="0">
                <a:latin typeface="Verdana"/>
                <a:cs typeface="Verdana"/>
              </a:rPr>
              <a:t>li</a:t>
            </a:r>
            <a:r>
              <a:rPr sz="1800" spc="-15" dirty="0">
                <a:latin typeface="Verdana"/>
                <a:cs typeface="Verdana"/>
              </a:rPr>
              <a:t>nk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funct</a:t>
            </a:r>
            <a:r>
              <a:rPr sz="1800" dirty="0">
                <a:latin typeface="Verdana"/>
                <a:cs typeface="Verdana"/>
              </a:rPr>
              <a:t>i</a:t>
            </a:r>
            <a:r>
              <a:rPr sz="1800" spc="-15" dirty="0">
                <a:latin typeface="Verdana"/>
                <a:cs typeface="Verdana"/>
              </a:rPr>
              <a:t>on)</a:t>
            </a:r>
            <a:endParaRPr sz="1800" dirty="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0326" y="3792934"/>
            <a:ext cx="1479855" cy="3052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70326" y="4112393"/>
            <a:ext cx="1480185" cy="0"/>
          </a:xfrm>
          <a:custGeom>
            <a:avLst/>
            <a:gdLst/>
            <a:ahLst/>
            <a:cxnLst/>
            <a:rect l="l" t="t" r="r" b="b"/>
            <a:pathLst>
              <a:path w="1480185">
                <a:moveTo>
                  <a:pt x="0" y="0"/>
                </a:moveTo>
                <a:lnTo>
                  <a:pt x="1479855" y="0"/>
                </a:lnTo>
              </a:path>
            </a:pathLst>
          </a:custGeom>
          <a:ln w="2675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40535" y="3768266"/>
            <a:ext cx="304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5" dirty="0">
                <a:latin typeface="FangSong"/>
                <a:cs typeface="FangSong"/>
              </a:rPr>
              <a:t>令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85615" y="3751473"/>
            <a:ext cx="26441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latin typeface="FangSong"/>
                <a:cs typeface="FangSong"/>
              </a:rPr>
              <a:t>则得</a:t>
            </a:r>
            <a:r>
              <a:rPr sz="2200" spc="-25" dirty="0">
                <a:latin typeface="FangSong"/>
                <a:cs typeface="FangSong"/>
              </a:rPr>
              <a:t>到</a:t>
            </a:r>
            <a:r>
              <a:rPr sz="2200" spc="-345" dirty="0">
                <a:latin typeface="FangSong"/>
                <a:cs typeface="FangSong"/>
              </a:rPr>
              <a:t> </a:t>
            </a:r>
            <a:r>
              <a:rPr sz="2200" spc="-20" dirty="0">
                <a:latin typeface="FangSong"/>
                <a:cs typeface="FangSong"/>
              </a:rPr>
              <a:t>对数线性回归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98545" y="5151442"/>
            <a:ext cx="83502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Verdana"/>
                <a:cs typeface="Verdana"/>
              </a:rPr>
              <a:t>… …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29567" y="4294773"/>
            <a:ext cx="2382012" cy="6004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800" spc="-25" dirty="0">
                <a:latin typeface="FangSong"/>
                <a:cs typeface="FangSong"/>
              </a:rPr>
              <a:t>二</a:t>
            </a:r>
            <a:r>
              <a:rPr sz="2800" spc="-30" dirty="0">
                <a:latin typeface="FangSong"/>
                <a:cs typeface="FangSong"/>
              </a:rPr>
              <a:t>分类任务</a:t>
            </a:r>
            <a:endParaRPr sz="2800">
              <a:latin typeface="FangSong"/>
              <a:cs typeface="FangSong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9188" y="1261121"/>
            <a:ext cx="333311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0160" algn="r">
              <a:lnSpc>
                <a:spcPct val="100000"/>
              </a:lnSpc>
            </a:pP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线性回</a:t>
            </a:r>
            <a:r>
              <a:rPr sz="2000" spc="-15" dirty="0">
                <a:solidFill>
                  <a:srgbClr val="C00000"/>
                </a:solidFill>
                <a:latin typeface="FangSong"/>
                <a:cs typeface="FangSong"/>
              </a:rPr>
              <a:t>归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模</a:t>
            </a:r>
            <a:r>
              <a:rPr sz="2000" spc="-15" dirty="0">
                <a:solidFill>
                  <a:srgbClr val="C00000"/>
                </a:solidFill>
                <a:latin typeface="FangSong"/>
                <a:cs typeface="FangSong"/>
              </a:rPr>
              <a:t>型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产生的</a:t>
            </a:r>
            <a:r>
              <a:rPr sz="2000" spc="-15" dirty="0">
                <a:solidFill>
                  <a:srgbClr val="C00000"/>
                </a:solidFill>
                <a:latin typeface="FangSong"/>
                <a:cs typeface="FangSong"/>
              </a:rPr>
              <a:t>实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值</a:t>
            </a:r>
            <a:r>
              <a:rPr sz="2000" spc="-15" dirty="0">
                <a:solidFill>
                  <a:srgbClr val="C00000"/>
                </a:solidFill>
                <a:latin typeface="FangSong"/>
                <a:cs typeface="FangSong"/>
              </a:rPr>
              <a:t>输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出</a:t>
            </a:r>
          </a:p>
          <a:p>
            <a:pPr marR="5080" algn="r">
              <a:lnSpc>
                <a:spcPct val="100000"/>
              </a:lnSpc>
              <a:spcBef>
                <a:spcPts val="1200"/>
              </a:spcBef>
            </a:pPr>
            <a:r>
              <a:rPr sz="2000" spc="5" dirty="0">
                <a:latin typeface="FangSong"/>
                <a:cs typeface="FangSong"/>
              </a:rPr>
              <a:t>期望</a:t>
            </a:r>
            <a:r>
              <a:rPr sz="2000" dirty="0">
                <a:latin typeface="FangSong"/>
                <a:cs typeface="FangSong"/>
              </a:rPr>
              <a:t>输出</a:t>
            </a:r>
          </a:p>
        </p:txBody>
      </p:sp>
      <p:sp>
        <p:nvSpPr>
          <p:cNvPr id="4" name="object 4"/>
          <p:cNvSpPr/>
          <p:nvPr/>
        </p:nvSpPr>
        <p:spPr>
          <a:xfrm>
            <a:off x="4012914" y="1234602"/>
            <a:ext cx="1644291" cy="2635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12904" y="1524212"/>
            <a:ext cx="1644650" cy="0"/>
          </a:xfrm>
          <a:custGeom>
            <a:avLst/>
            <a:gdLst/>
            <a:ahLst/>
            <a:cxnLst/>
            <a:rect l="l" t="t" r="r" b="b"/>
            <a:pathLst>
              <a:path w="1644650">
                <a:moveTo>
                  <a:pt x="0" y="0"/>
                </a:moveTo>
                <a:lnTo>
                  <a:pt x="1644291" y="0"/>
                </a:lnTo>
              </a:path>
            </a:pathLst>
          </a:custGeom>
          <a:ln w="533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13386" y="1709217"/>
            <a:ext cx="1221132" cy="304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13380" y="2026621"/>
            <a:ext cx="1221740" cy="0"/>
          </a:xfrm>
          <a:custGeom>
            <a:avLst/>
            <a:gdLst/>
            <a:ahLst/>
            <a:cxnLst/>
            <a:rect l="l" t="t" r="r" b="b"/>
            <a:pathLst>
              <a:path w="1221739">
                <a:moveTo>
                  <a:pt x="0" y="0"/>
                </a:moveTo>
                <a:lnTo>
                  <a:pt x="1221132" y="0"/>
                </a:lnTo>
              </a:path>
            </a:pathLst>
          </a:custGeom>
          <a:ln w="2647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00750" y="1210817"/>
            <a:ext cx="280670" cy="833755"/>
          </a:xfrm>
          <a:custGeom>
            <a:avLst/>
            <a:gdLst/>
            <a:ahLst/>
            <a:cxnLst/>
            <a:rect l="l" t="t" r="r" b="b"/>
            <a:pathLst>
              <a:path w="280670" h="833755">
                <a:moveTo>
                  <a:pt x="0" y="0"/>
                </a:moveTo>
                <a:lnTo>
                  <a:pt x="39968" y="894"/>
                </a:lnTo>
                <a:lnTo>
                  <a:pt x="91848" y="5219"/>
                </a:lnTo>
                <a:lnTo>
                  <a:pt x="129735" y="12411"/>
                </a:lnTo>
                <a:lnTo>
                  <a:pt x="150114" y="391795"/>
                </a:lnTo>
                <a:lnTo>
                  <a:pt x="151487" y="395199"/>
                </a:lnTo>
                <a:lnTo>
                  <a:pt x="194187" y="409514"/>
                </a:lnTo>
                <a:lnTo>
                  <a:pt x="242015" y="414867"/>
                </a:lnTo>
                <a:lnTo>
                  <a:pt x="280164" y="416593"/>
                </a:lnTo>
                <a:lnTo>
                  <a:pt x="262027" y="416951"/>
                </a:lnTo>
                <a:lnTo>
                  <a:pt x="209970" y="421212"/>
                </a:lnTo>
                <a:lnTo>
                  <a:pt x="169377" y="429333"/>
                </a:lnTo>
                <a:lnTo>
                  <a:pt x="150114" y="808609"/>
                </a:lnTo>
                <a:lnTo>
                  <a:pt x="148740" y="812013"/>
                </a:lnTo>
                <a:lnTo>
                  <a:pt x="106040" y="826328"/>
                </a:lnTo>
                <a:lnTo>
                  <a:pt x="58212" y="831681"/>
                </a:lnTo>
                <a:lnTo>
                  <a:pt x="39645" y="832748"/>
                </a:lnTo>
                <a:lnTo>
                  <a:pt x="20063" y="833407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03238" y="1326018"/>
            <a:ext cx="128206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找</a:t>
            </a:r>
            <a:r>
              <a:rPr sz="2000" spc="-509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sz="2000" i="1" dirty="0">
                <a:solidFill>
                  <a:srgbClr val="0000FF"/>
                </a:solidFill>
                <a:latin typeface="Palatino Linotype"/>
                <a:cs typeface="Palatino Linotype"/>
              </a:rPr>
              <a:t>z 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和</a:t>
            </a:r>
            <a:r>
              <a:rPr sz="2000" spc="-509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sz="2000" i="1" dirty="0">
                <a:solidFill>
                  <a:srgbClr val="0000FF"/>
                </a:solidFill>
                <a:latin typeface="Palatino Linotype"/>
                <a:cs typeface="Palatino Linotype"/>
              </a:rPr>
              <a:t>y 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的 联系函数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05661" y="3259875"/>
            <a:ext cx="1974637" cy="12219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5652" y="4494586"/>
            <a:ext cx="1974850" cy="0"/>
          </a:xfrm>
          <a:custGeom>
            <a:avLst/>
            <a:gdLst/>
            <a:ahLst/>
            <a:cxnLst/>
            <a:rect l="l" t="t" r="r" b="b"/>
            <a:pathLst>
              <a:path w="1974850">
                <a:moveTo>
                  <a:pt x="0" y="0"/>
                </a:moveTo>
                <a:lnTo>
                  <a:pt x="1974637" y="0"/>
                </a:lnTo>
              </a:path>
            </a:pathLst>
          </a:custGeom>
          <a:ln w="268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13860" y="2490184"/>
            <a:ext cx="2820670" cy="551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90"/>
              </a:lnSpc>
            </a:pPr>
            <a:r>
              <a:rPr sz="2000" dirty="0">
                <a:latin typeface="FangSong"/>
                <a:cs typeface="FangSong"/>
              </a:rPr>
              <a:t>理想的</a:t>
            </a:r>
            <a:r>
              <a:rPr sz="2000" spc="-15" dirty="0">
                <a:latin typeface="FangSong"/>
                <a:cs typeface="FangSong"/>
              </a:rPr>
              <a:t>“</a:t>
            </a:r>
            <a:r>
              <a:rPr sz="2000" dirty="0">
                <a:latin typeface="FangSong"/>
                <a:cs typeface="FangSong"/>
              </a:rPr>
              <a:t>单</a:t>
            </a:r>
            <a:r>
              <a:rPr sz="2000" spc="-15" dirty="0">
                <a:latin typeface="FangSong"/>
                <a:cs typeface="FangSong"/>
              </a:rPr>
              <a:t>位</a:t>
            </a:r>
            <a:r>
              <a:rPr sz="2000" dirty="0">
                <a:latin typeface="FangSong"/>
                <a:cs typeface="FangSong"/>
              </a:rPr>
              <a:t>阶跃函</a:t>
            </a:r>
            <a:r>
              <a:rPr sz="2000" spc="-15" dirty="0">
                <a:latin typeface="FangSong"/>
                <a:cs typeface="FangSong"/>
              </a:rPr>
              <a:t>数</a:t>
            </a:r>
            <a:r>
              <a:rPr sz="2000" dirty="0">
                <a:latin typeface="FangSong"/>
                <a:cs typeface="FangSong"/>
              </a:rPr>
              <a:t>”</a:t>
            </a:r>
            <a:endParaRPr sz="2000">
              <a:latin typeface="FangSong"/>
              <a:cs typeface="FangSong"/>
            </a:endParaRPr>
          </a:p>
          <a:p>
            <a:pPr marL="539750">
              <a:lnSpc>
                <a:spcPts val="2150"/>
              </a:lnSpc>
            </a:pPr>
            <a:r>
              <a:rPr sz="1800" spc="-5" dirty="0">
                <a:latin typeface="Verdana"/>
                <a:cs typeface="Verdana"/>
              </a:rPr>
              <a:t>(un</a:t>
            </a:r>
            <a:r>
              <a:rPr sz="1800" spc="5" dirty="0">
                <a:latin typeface="Verdana"/>
                <a:cs typeface="Verdana"/>
              </a:rPr>
              <a:t>i</a:t>
            </a:r>
            <a:r>
              <a:rPr sz="1800" spc="-35" dirty="0">
                <a:latin typeface="Verdana"/>
                <a:cs typeface="Verdana"/>
              </a:rPr>
              <a:t>t</a:t>
            </a:r>
            <a:r>
              <a:rPr sz="1800" spc="-5" dirty="0">
                <a:latin typeface="Verdana"/>
                <a:cs typeface="Verdana"/>
              </a:rPr>
              <a:t>-</a:t>
            </a:r>
            <a:r>
              <a:rPr sz="1800" spc="-10" dirty="0">
                <a:latin typeface="Verdana"/>
                <a:cs typeface="Verdana"/>
              </a:rPr>
              <a:t>st</a:t>
            </a:r>
            <a:r>
              <a:rPr sz="1800" spc="-25" dirty="0">
                <a:latin typeface="Verdana"/>
                <a:cs typeface="Verdana"/>
              </a:rPr>
              <a:t>e</a:t>
            </a:r>
            <a:r>
              <a:rPr sz="1800" dirty="0">
                <a:latin typeface="Verdana"/>
                <a:cs typeface="Verdana"/>
              </a:rPr>
              <a:t>p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funct</a:t>
            </a:r>
            <a:r>
              <a:rPr sz="1800" dirty="0">
                <a:latin typeface="Verdana"/>
                <a:cs typeface="Verdana"/>
              </a:rPr>
              <a:t>i</a:t>
            </a:r>
            <a:r>
              <a:rPr sz="1800" spc="-15" dirty="0">
                <a:latin typeface="Verdana"/>
                <a:cs typeface="Verdana"/>
              </a:rPr>
              <a:t>on)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9623" y="5154704"/>
            <a:ext cx="2080260" cy="828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" algn="ctr">
              <a:lnSpc>
                <a:spcPct val="100000"/>
              </a:lnSpc>
            </a:pPr>
            <a:r>
              <a:rPr sz="2000" spc="5" dirty="0">
                <a:latin typeface="FangSong"/>
                <a:cs typeface="FangSong"/>
              </a:rPr>
              <a:t>性质</a:t>
            </a:r>
            <a:r>
              <a:rPr sz="2000" dirty="0">
                <a:latin typeface="FangSong"/>
                <a:cs typeface="FangSong"/>
              </a:rPr>
              <a:t>不</a:t>
            </a:r>
            <a:r>
              <a:rPr sz="2000" spc="-5" dirty="0">
                <a:latin typeface="FangSong"/>
                <a:cs typeface="FangSong"/>
              </a:rPr>
              <a:t>好</a:t>
            </a:r>
            <a:r>
              <a:rPr sz="2000" dirty="0">
                <a:latin typeface="Verdana"/>
                <a:cs typeface="Verdana"/>
              </a:rPr>
              <a:t>,</a:t>
            </a:r>
            <a:endParaRPr sz="2000">
              <a:latin typeface="Verdana"/>
              <a:cs typeface="Verdana"/>
            </a:endParaRPr>
          </a:p>
          <a:p>
            <a:pPr marL="2540" algn="ctr">
              <a:lnSpc>
                <a:spcPts val="2390"/>
              </a:lnSpc>
            </a:pPr>
            <a:r>
              <a:rPr sz="2000" dirty="0">
                <a:latin typeface="FangSong"/>
                <a:cs typeface="FangSong"/>
              </a:rPr>
              <a:t>需找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“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替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代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函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数”</a:t>
            </a:r>
            <a:endParaRPr sz="2000">
              <a:latin typeface="FangSong"/>
              <a:cs typeface="FangSong"/>
            </a:endParaRPr>
          </a:p>
          <a:p>
            <a:pPr algn="ctr">
              <a:lnSpc>
                <a:spcPts val="1910"/>
              </a:lnSpc>
            </a:pPr>
            <a:r>
              <a:rPr sz="1600" spc="-15" dirty="0">
                <a:latin typeface="Verdana"/>
                <a:cs typeface="Verdana"/>
              </a:rPr>
              <a:t>(</a:t>
            </a:r>
            <a:r>
              <a:rPr sz="1600" spc="-20" dirty="0">
                <a:latin typeface="Verdana"/>
                <a:cs typeface="Verdana"/>
              </a:rPr>
              <a:t>s</a:t>
            </a:r>
            <a:r>
              <a:rPr sz="1600" spc="-10" dirty="0">
                <a:latin typeface="Verdana"/>
                <a:cs typeface="Verdana"/>
              </a:rPr>
              <a:t>urr</a:t>
            </a:r>
            <a:r>
              <a:rPr sz="1600" spc="-5" dirty="0">
                <a:latin typeface="Verdana"/>
                <a:cs typeface="Verdana"/>
              </a:rPr>
              <a:t>o</a:t>
            </a:r>
            <a:r>
              <a:rPr sz="1600" spc="-10" dirty="0">
                <a:latin typeface="Verdana"/>
                <a:cs typeface="Verdana"/>
              </a:rPr>
              <a:t>gate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fun</a:t>
            </a:r>
            <a:r>
              <a:rPr sz="1600" spc="-20" dirty="0">
                <a:latin typeface="Verdana"/>
                <a:cs typeface="Verdana"/>
              </a:rPr>
              <a:t>c</a:t>
            </a:r>
            <a:r>
              <a:rPr sz="1600" spc="-15" dirty="0">
                <a:latin typeface="Verdana"/>
                <a:cs typeface="Verdana"/>
              </a:rPr>
              <a:t>tion)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75919" y="2376639"/>
            <a:ext cx="4038524" cy="24121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86407" y="4575555"/>
            <a:ext cx="1201420" cy="1257300"/>
          </a:xfrm>
          <a:custGeom>
            <a:avLst/>
            <a:gdLst/>
            <a:ahLst/>
            <a:cxnLst/>
            <a:rect l="l" t="t" r="r" b="b"/>
            <a:pathLst>
              <a:path w="1201420" h="1257300">
                <a:moveTo>
                  <a:pt x="0" y="136144"/>
                </a:moveTo>
                <a:lnTo>
                  <a:pt x="984885" y="1180579"/>
                </a:lnTo>
                <a:lnTo>
                  <a:pt x="912749" y="1248587"/>
                </a:lnTo>
                <a:lnTo>
                  <a:pt x="1193038" y="1256830"/>
                </a:lnTo>
                <a:lnTo>
                  <a:pt x="1201293" y="976503"/>
                </a:lnTo>
                <a:lnTo>
                  <a:pt x="1129157" y="1044549"/>
                </a:lnTo>
                <a:lnTo>
                  <a:pt x="144272" y="0"/>
                </a:lnTo>
                <a:lnTo>
                  <a:pt x="0" y="136144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41446" y="5566486"/>
            <a:ext cx="1499845" cy="6316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41436" y="6209504"/>
            <a:ext cx="1499870" cy="0"/>
          </a:xfrm>
          <a:custGeom>
            <a:avLst/>
            <a:gdLst/>
            <a:ahLst/>
            <a:cxnLst/>
            <a:rect l="l" t="t" r="r" b="b"/>
            <a:pathLst>
              <a:path w="1499870">
                <a:moveTo>
                  <a:pt x="0" y="0"/>
                </a:moveTo>
                <a:lnTo>
                  <a:pt x="1499845" y="0"/>
                </a:lnTo>
              </a:path>
            </a:pathLst>
          </a:custGeom>
          <a:ln w="2409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39033" y="4810434"/>
            <a:ext cx="2312035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dirty="0">
                <a:latin typeface="FangSong"/>
                <a:cs typeface="FangSong"/>
              </a:rPr>
              <a:t>常用 单调可微、任意阶可导</a:t>
            </a:r>
            <a:endParaRPr sz="1800">
              <a:latin typeface="FangSong"/>
              <a:cs typeface="FangSong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13934" y="5545866"/>
            <a:ext cx="1854200" cy="772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dirty="0">
                <a:solidFill>
                  <a:srgbClr val="FF0000"/>
                </a:solidFill>
                <a:latin typeface="FangSong"/>
                <a:cs typeface="FangSong"/>
              </a:rPr>
              <a:t>对数几率函数 </a:t>
            </a:r>
            <a:r>
              <a:rPr sz="1600" spc="-15" dirty="0">
                <a:solidFill>
                  <a:srgbClr val="FF0000"/>
                </a:solidFill>
                <a:latin typeface="Verdana"/>
                <a:cs typeface="Verdana"/>
              </a:rPr>
              <a:t>(</a:t>
            </a:r>
            <a:r>
              <a:rPr sz="1600" spc="-20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1600" spc="-10" dirty="0">
                <a:solidFill>
                  <a:srgbClr val="FF0000"/>
                </a:solidFill>
                <a:latin typeface="Verdana"/>
                <a:cs typeface="Verdana"/>
              </a:rPr>
              <a:t>ogi</a:t>
            </a:r>
            <a:r>
              <a:rPr sz="1600" spc="-20" dirty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sz="1600" spc="-15" dirty="0">
                <a:solidFill>
                  <a:srgbClr val="FF0000"/>
                </a:solidFill>
                <a:latin typeface="Verdana"/>
                <a:cs typeface="Verdana"/>
              </a:rPr>
              <a:t>ti</a:t>
            </a:r>
            <a:r>
              <a:rPr sz="1600" spc="-10" dirty="0">
                <a:solidFill>
                  <a:srgbClr val="FF0000"/>
                </a:solidFill>
                <a:latin typeface="Verdana"/>
                <a:cs typeface="Verdana"/>
              </a:rPr>
              <a:t>c</a:t>
            </a:r>
            <a:r>
              <a:rPr sz="1600" spc="4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Verdana"/>
                <a:cs typeface="Verdana"/>
              </a:rPr>
              <a:t>fun</a:t>
            </a:r>
            <a:r>
              <a:rPr sz="1600" spc="-20" dirty="0">
                <a:solidFill>
                  <a:srgbClr val="FF0000"/>
                </a:solidFill>
                <a:latin typeface="Verdana"/>
                <a:cs typeface="Verdana"/>
              </a:rPr>
              <a:t>c</a:t>
            </a:r>
            <a:r>
              <a:rPr sz="1600" spc="-15" dirty="0">
                <a:solidFill>
                  <a:srgbClr val="FF0000"/>
                </a:solidFill>
                <a:latin typeface="Verdana"/>
                <a:cs typeface="Verdana"/>
              </a:rPr>
              <a:t>tion) </a:t>
            </a:r>
            <a:r>
              <a:rPr sz="1800" dirty="0">
                <a:solidFill>
                  <a:srgbClr val="FF0000"/>
                </a:solidFill>
                <a:latin typeface="FangSong"/>
                <a:cs typeface="FangSong"/>
              </a:rPr>
              <a:t>简称“对率函数”</a:t>
            </a:r>
            <a:endParaRPr sz="1800">
              <a:latin typeface="FangSong"/>
              <a:cs typeface="FangSong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800" spc="-25" dirty="0">
                <a:latin typeface="FangSong"/>
                <a:cs typeface="FangSong"/>
              </a:rPr>
              <a:t>对</a:t>
            </a:r>
            <a:r>
              <a:rPr sz="2800" spc="-30" dirty="0">
                <a:latin typeface="FangSong"/>
                <a:cs typeface="FangSong"/>
              </a:rPr>
              <a:t>率回归</a:t>
            </a:r>
            <a:endParaRPr sz="2800">
              <a:latin typeface="FangSong"/>
              <a:cs typeface="FangSong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4147" y="1535506"/>
            <a:ext cx="1501367" cy="6316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4137" y="2178524"/>
            <a:ext cx="1501775" cy="0"/>
          </a:xfrm>
          <a:custGeom>
            <a:avLst/>
            <a:gdLst/>
            <a:ahLst/>
            <a:cxnLst/>
            <a:rect l="l" t="t" r="r" b="b"/>
            <a:pathLst>
              <a:path w="1501775">
                <a:moveTo>
                  <a:pt x="0" y="0"/>
                </a:moveTo>
                <a:lnTo>
                  <a:pt x="1501367" y="0"/>
                </a:lnTo>
              </a:path>
            </a:pathLst>
          </a:custGeom>
          <a:ln w="2409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93957" y="1533993"/>
            <a:ext cx="2280152" cy="6394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93947" y="2180909"/>
            <a:ext cx="2280285" cy="0"/>
          </a:xfrm>
          <a:custGeom>
            <a:avLst/>
            <a:gdLst/>
            <a:ahLst/>
            <a:cxnLst/>
            <a:rect l="l" t="t" r="r" b="b"/>
            <a:pathLst>
              <a:path w="2280285">
                <a:moveTo>
                  <a:pt x="0" y="0"/>
                </a:moveTo>
                <a:lnTo>
                  <a:pt x="2280152" y="0"/>
                </a:lnTo>
              </a:path>
            </a:pathLst>
          </a:custGeom>
          <a:ln w="162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81527" y="2392679"/>
            <a:ext cx="2529840" cy="7741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9376" y="1105688"/>
            <a:ext cx="2686685" cy="17158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10" dirty="0">
                <a:latin typeface="FangSong"/>
                <a:cs typeface="FangSong"/>
              </a:rPr>
              <a:t>以</a:t>
            </a:r>
            <a:r>
              <a:rPr sz="2000" spc="10" dirty="0">
                <a:solidFill>
                  <a:srgbClr val="C00000"/>
                </a:solidFill>
                <a:latin typeface="FangSong"/>
                <a:cs typeface="FangSong"/>
              </a:rPr>
              <a:t>对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率</a:t>
            </a:r>
            <a:r>
              <a:rPr sz="2000" dirty="0">
                <a:latin typeface="FangSong"/>
                <a:cs typeface="FangSong"/>
              </a:rPr>
              <a:t>函</a:t>
            </a:r>
            <a:r>
              <a:rPr sz="2000" spc="-15" dirty="0">
                <a:latin typeface="FangSong"/>
                <a:cs typeface="FangSong"/>
              </a:rPr>
              <a:t>数</a:t>
            </a:r>
            <a:r>
              <a:rPr sz="2000" dirty="0">
                <a:latin typeface="FangSong"/>
                <a:cs typeface="FangSong"/>
              </a:rPr>
              <a:t>为</a:t>
            </a:r>
            <a:r>
              <a:rPr sz="2000" b="1" dirty="0">
                <a:solidFill>
                  <a:srgbClr val="C00000"/>
                </a:solidFill>
                <a:latin typeface="FangSong"/>
                <a:cs typeface="FangSong"/>
              </a:rPr>
              <a:t>联</a:t>
            </a:r>
            <a:r>
              <a:rPr sz="2000" b="1" spc="-15" dirty="0">
                <a:solidFill>
                  <a:srgbClr val="C00000"/>
                </a:solidFill>
                <a:latin typeface="FangSong"/>
                <a:cs typeface="FangSong"/>
              </a:rPr>
              <a:t>系</a:t>
            </a:r>
            <a:r>
              <a:rPr sz="2000" b="1" dirty="0">
                <a:solidFill>
                  <a:srgbClr val="C00000"/>
                </a:solidFill>
                <a:latin typeface="FangSong"/>
                <a:cs typeface="FangSong"/>
              </a:rPr>
              <a:t>函</a:t>
            </a:r>
            <a:r>
              <a:rPr sz="2000" b="1" spc="5" dirty="0">
                <a:solidFill>
                  <a:srgbClr val="C00000"/>
                </a:solidFill>
                <a:latin typeface="FangSong"/>
                <a:cs typeface="FangSong"/>
              </a:rPr>
              <a:t>数</a:t>
            </a:r>
            <a:r>
              <a:rPr sz="2000" dirty="0">
                <a:latin typeface="Verdana"/>
                <a:cs typeface="Verdana"/>
              </a:rPr>
              <a:t>: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R="267970" algn="r">
              <a:lnSpc>
                <a:spcPct val="100000"/>
              </a:lnSpc>
            </a:pPr>
            <a:r>
              <a:rPr sz="2000" dirty="0">
                <a:latin typeface="FangSong"/>
                <a:cs typeface="FangSong"/>
              </a:rPr>
              <a:t>变为</a:t>
            </a: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R="154940" algn="r">
              <a:lnSpc>
                <a:spcPct val="100000"/>
              </a:lnSpc>
            </a:pPr>
            <a:r>
              <a:rPr sz="2000" spc="10" dirty="0">
                <a:latin typeface="FangSong"/>
                <a:cs typeface="FangSong"/>
              </a:rPr>
              <a:t>即</a:t>
            </a:r>
            <a:r>
              <a:rPr sz="2000" dirty="0">
                <a:latin typeface="Verdana"/>
                <a:cs typeface="Verdana"/>
              </a:rPr>
              <a:t>:</a:t>
            </a:r>
          </a:p>
        </p:txBody>
      </p:sp>
      <p:sp>
        <p:nvSpPr>
          <p:cNvPr id="9" name="object 9"/>
          <p:cNvSpPr/>
          <p:nvPr/>
        </p:nvSpPr>
        <p:spPr>
          <a:xfrm>
            <a:off x="3344417" y="2393442"/>
            <a:ext cx="828040" cy="881380"/>
          </a:xfrm>
          <a:custGeom>
            <a:avLst/>
            <a:gdLst/>
            <a:ahLst/>
            <a:cxnLst/>
            <a:rect l="l" t="t" r="r" b="b"/>
            <a:pathLst>
              <a:path w="828039" h="881379">
                <a:moveTo>
                  <a:pt x="0" y="440436"/>
                </a:moveTo>
                <a:lnTo>
                  <a:pt x="5416" y="369004"/>
                </a:lnTo>
                <a:lnTo>
                  <a:pt x="21098" y="301239"/>
                </a:lnTo>
                <a:lnTo>
                  <a:pt x="46192" y="238048"/>
                </a:lnTo>
                <a:lnTo>
                  <a:pt x="79845" y="180337"/>
                </a:lnTo>
                <a:lnTo>
                  <a:pt x="121205" y="129016"/>
                </a:lnTo>
                <a:lnTo>
                  <a:pt x="169420" y="84990"/>
                </a:lnTo>
                <a:lnTo>
                  <a:pt x="223635" y="49168"/>
                </a:lnTo>
                <a:lnTo>
                  <a:pt x="283000" y="22457"/>
                </a:lnTo>
                <a:lnTo>
                  <a:pt x="346661" y="5765"/>
                </a:lnTo>
                <a:lnTo>
                  <a:pt x="413766" y="0"/>
                </a:lnTo>
                <a:lnTo>
                  <a:pt x="447695" y="1460"/>
                </a:lnTo>
                <a:lnTo>
                  <a:pt x="513184" y="12802"/>
                </a:lnTo>
                <a:lnTo>
                  <a:pt x="574803" y="34617"/>
                </a:lnTo>
                <a:lnTo>
                  <a:pt x="631700" y="65997"/>
                </a:lnTo>
                <a:lnTo>
                  <a:pt x="683022" y="106034"/>
                </a:lnTo>
                <a:lnTo>
                  <a:pt x="727916" y="153821"/>
                </a:lnTo>
                <a:lnTo>
                  <a:pt x="765529" y="208451"/>
                </a:lnTo>
                <a:lnTo>
                  <a:pt x="795010" y="269015"/>
                </a:lnTo>
                <a:lnTo>
                  <a:pt x="815504" y="334607"/>
                </a:lnTo>
                <a:lnTo>
                  <a:pt x="826160" y="404318"/>
                </a:lnTo>
                <a:lnTo>
                  <a:pt x="827532" y="440436"/>
                </a:lnTo>
                <a:lnTo>
                  <a:pt x="826160" y="476553"/>
                </a:lnTo>
                <a:lnTo>
                  <a:pt x="815504" y="546264"/>
                </a:lnTo>
                <a:lnTo>
                  <a:pt x="795010" y="611856"/>
                </a:lnTo>
                <a:lnTo>
                  <a:pt x="765529" y="672420"/>
                </a:lnTo>
                <a:lnTo>
                  <a:pt x="727916" y="727050"/>
                </a:lnTo>
                <a:lnTo>
                  <a:pt x="683022" y="774837"/>
                </a:lnTo>
                <a:lnTo>
                  <a:pt x="631700" y="814874"/>
                </a:lnTo>
                <a:lnTo>
                  <a:pt x="574803" y="846254"/>
                </a:lnTo>
                <a:lnTo>
                  <a:pt x="513184" y="868069"/>
                </a:lnTo>
                <a:lnTo>
                  <a:pt x="447695" y="879411"/>
                </a:lnTo>
                <a:lnTo>
                  <a:pt x="413766" y="880872"/>
                </a:lnTo>
                <a:lnTo>
                  <a:pt x="379836" y="879411"/>
                </a:lnTo>
                <a:lnTo>
                  <a:pt x="314347" y="868069"/>
                </a:lnTo>
                <a:lnTo>
                  <a:pt x="252728" y="846254"/>
                </a:lnTo>
                <a:lnTo>
                  <a:pt x="195831" y="814874"/>
                </a:lnTo>
                <a:lnTo>
                  <a:pt x="144509" y="774837"/>
                </a:lnTo>
                <a:lnTo>
                  <a:pt x="99615" y="727050"/>
                </a:lnTo>
                <a:lnTo>
                  <a:pt x="62002" y="672420"/>
                </a:lnTo>
                <a:lnTo>
                  <a:pt x="32521" y="611856"/>
                </a:lnTo>
                <a:lnTo>
                  <a:pt x="12027" y="546264"/>
                </a:lnTo>
                <a:lnTo>
                  <a:pt x="1371" y="476553"/>
                </a:lnTo>
                <a:lnTo>
                  <a:pt x="0" y="440436"/>
                </a:lnTo>
                <a:close/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20621" y="3169750"/>
            <a:ext cx="462216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1800" dirty="0">
                <a:solidFill>
                  <a:srgbClr val="0000FF"/>
                </a:solidFill>
                <a:latin typeface="FangSong"/>
                <a:cs typeface="FangSong"/>
              </a:rPr>
              <a:t>几</a:t>
            </a:r>
            <a:r>
              <a:rPr sz="1800" dirty="0">
                <a:solidFill>
                  <a:srgbClr val="0000FF"/>
                </a:solidFill>
                <a:latin typeface="FangSong"/>
                <a:cs typeface="FangSong"/>
              </a:rPr>
              <a:t>率</a:t>
            </a:r>
            <a:r>
              <a:rPr sz="1800" spc="-5" dirty="0">
                <a:solidFill>
                  <a:srgbClr val="0000FF"/>
                </a:solidFill>
                <a:latin typeface="Verdana"/>
                <a:cs typeface="Verdana"/>
              </a:rPr>
              <a:t>(o</a:t>
            </a:r>
            <a:r>
              <a:rPr sz="1800" spc="-10" dirty="0">
                <a:solidFill>
                  <a:srgbClr val="0000FF"/>
                </a:solidFill>
                <a:latin typeface="Verdana"/>
                <a:cs typeface="Verdana"/>
              </a:rPr>
              <a:t>dds),</a:t>
            </a:r>
            <a:r>
              <a:rPr sz="1800" spc="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0000FF"/>
                </a:solidFill>
                <a:latin typeface="FangSong"/>
                <a:cs typeface="FangSong"/>
              </a:rPr>
              <a:t>反映了</a:t>
            </a:r>
            <a:r>
              <a:rPr sz="1800" spc="-265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sz="1800" b="1" i="1" dirty="0">
                <a:solidFill>
                  <a:srgbClr val="0000FF"/>
                </a:solidFill>
                <a:latin typeface="Palatino Linotype"/>
                <a:cs typeface="Palatino Linotype"/>
              </a:rPr>
              <a:t>x</a:t>
            </a:r>
            <a:r>
              <a:rPr sz="1800" b="1" i="1" spc="5" dirty="0">
                <a:solidFill>
                  <a:srgbClr val="0000FF"/>
                </a:solidFill>
                <a:latin typeface="Palatino Linotype"/>
                <a:cs typeface="Palatino Linotype"/>
              </a:rPr>
              <a:t> </a:t>
            </a:r>
            <a:r>
              <a:rPr sz="1800" dirty="0">
                <a:solidFill>
                  <a:srgbClr val="0000FF"/>
                </a:solidFill>
                <a:latin typeface="FangSong"/>
                <a:cs typeface="FangSong"/>
              </a:rPr>
              <a:t>作为正例的</a:t>
            </a:r>
            <a:r>
              <a:rPr sz="1800" dirty="0">
                <a:solidFill>
                  <a:srgbClr val="FF0000"/>
                </a:solidFill>
                <a:latin typeface="FangSong"/>
                <a:cs typeface="FangSong"/>
              </a:rPr>
              <a:t>相对</a:t>
            </a:r>
            <a:r>
              <a:rPr sz="1800" dirty="0">
                <a:solidFill>
                  <a:srgbClr val="0000FF"/>
                </a:solidFill>
                <a:latin typeface="FangSong"/>
                <a:cs typeface="FangSong"/>
              </a:rPr>
              <a:t>可能性</a:t>
            </a:r>
            <a:endParaRPr lang="en-US" sz="1800" dirty="0">
              <a:solidFill>
                <a:srgbClr val="0000FF"/>
              </a:solidFill>
              <a:latin typeface="FangSong"/>
              <a:cs typeface="FangSong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17344" y="3224458"/>
            <a:ext cx="13970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0000"/>
                </a:solidFill>
                <a:latin typeface="FangSong"/>
                <a:cs typeface="FangSong"/>
              </a:rPr>
              <a:t>“对数几率”</a:t>
            </a:r>
            <a:endParaRPr sz="1800">
              <a:latin typeface="FangSong"/>
              <a:cs typeface="FangSong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8951" y="3948684"/>
            <a:ext cx="5200015" cy="830580"/>
          </a:xfrm>
          <a:custGeom>
            <a:avLst/>
            <a:gdLst/>
            <a:ahLst/>
            <a:cxnLst/>
            <a:rect l="l" t="t" r="r" b="b"/>
            <a:pathLst>
              <a:path w="5200015" h="830579">
                <a:moveTo>
                  <a:pt x="0" y="830580"/>
                </a:moveTo>
                <a:lnTo>
                  <a:pt x="5199888" y="830580"/>
                </a:lnTo>
                <a:lnTo>
                  <a:pt x="5199888" y="0"/>
                </a:lnTo>
                <a:lnTo>
                  <a:pt x="0" y="0"/>
                </a:lnTo>
                <a:lnTo>
                  <a:pt x="0" y="83058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60247" y="3497576"/>
            <a:ext cx="4996180" cy="1235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756920">
              <a:lnSpc>
                <a:spcPct val="100000"/>
              </a:lnSpc>
            </a:pPr>
            <a:r>
              <a:rPr sz="1800" spc="-5" dirty="0">
                <a:solidFill>
                  <a:srgbClr val="FF0000"/>
                </a:solidFill>
                <a:latin typeface="Verdana"/>
                <a:cs typeface="Verdana"/>
              </a:rPr>
              <a:t>(</a:t>
            </a:r>
            <a:r>
              <a:rPr sz="1800" spc="5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1800" spc="-15" dirty="0">
                <a:solidFill>
                  <a:srgbClr val="FF0000"/>
                </a:solidFill>
                <a:latin typeface="Verdana"/>
                <a:cs typeface="Verdana"/>
              </a:rPr>
              <a:t>og</a:t>
            </a:r>
            <a:r>
              <a:rPr sz="1800" spc="-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od</a:t>
            </a:r>
            <a:r>
              <a:rPr sz="1800" spc="-10" dirty="0">
                <a:solidFill>
                  <a:srgbClr val="FF0000"/>
                </a:solidFill>
                <a:latin typeface="Verdana"/>
                <a:cs typeface="Verdana"/>
              </a:rPr>
              <a:t>ds,</a:t>
            </a:r>
            <a:r>
              <a:rPr sz="1800" spc="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0000"/>
                </a:solidFill>
                <a:latin typeface="FangSong"/>
                <a:cs typeface="FangSong"/>
              </a:rPr>
              <a:t>亦称</a:t>
            </a:r>
            <a:r>
              <a:rPr sz="1800" spc="-254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sz="1800" spc="5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1800" spc="-15" dirty="0">
                <a:solidFill>
                  <a:srgbClr val="FF0000"/>
                </a:solidFill>
                <a:latin typeface="Verdana"/>
                <a:cs typeface="Verdana"/>
              </a:rPr>
              <a:t>o</a:t>
            </a:r>
            <a:r>
              <a:rPr sz="1800" spc="-25" dirty="0">
                <a:solidFill>
                  <a:srgbClr val="FF0000"/>
                </a:solidFill>
                <a:latin typeface="Verdana"/>
                <a:cs typeface="Verdana"/>
              </a:rPr>
              <a:t>g</a:t>
            </a:r>
            <a:r>
              <a:rPr sz="1800" spc="5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t)</a:t>
            </a:r>
            <a:endParaRPr sz="1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1750" dirty="0">
              <a:latin typeface="Times New Roman"/>
              <a:cs typeface="Times New Roman"/>
            </a:endParaRPr>
          </a:p>
          <a:p>
            <a:pPr algn="ctr">
              <a:lnSpc>
                <a:spcPts val="2845"/>
              </a:lnSpc>
            </a:pPr>
            <a:r>
              <a:rPr sz="2400" dirty="0">
                <a:latin typeface="FangSong"/>
                <a:cs typeface="FangSong"/>
              </a:rPr>
              <a:t>“对数几率回归”</a:t>
            </a:r>
            <a:r>
              <a:rPr sz="2000" spc="-5" dirty="0">
                <a:latin typeface="Verdana"/>
                <a:cs typeface="Verdana"/>
              </a:rPr>
              <a:t>(l</a:t>
            </a:r>
            <a:r>
              <a:rPr sz="2000" spc="-15" dirty="0">
                <a:latin typeface="Verdana"/>
                <a:cs typeface="Verdana"/>
              </a:rPr>
              <a:t>o</a:t>
            </a:r>
            <a:r>
              <a:rPr sz="2000" dirty="0">
                <a:latin typeface="Verdana"/>
                <a:cs typeface="Verdana"/>
              </a:rPr>
              <a:t>gist</a:t>
            </a:r>
            <a:r>
              <a:rPr sz="2000" spc="-20" dirty="0">
                <a:latin typeface="Verdana"/>
                <a:cs typeface="Verdana"/>
              </a:rPr>
              <a:t>i</a:t>
            </a:r>
            <a:r>
              <a:rPr sz="2000" dirty="0">
                <a:latin typeface="Verdana"/>
                <a:cs typeface="Verdana"/>
              </a:rPr>
              <a:t>c</a:t>
            </a:r>
            <a:r>
              <a:rPr sz="2000" spc="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r</a:t>
            </a:r>
            <a:r>
              <a:rPr sz="2000" spc="-10" dirty="0">
                <a:latin typeface="Verdana"/>
                <a:cs typeface="Verdana"/>
              </a:rPr>
              <a:t>e</a:t>
            </a:r>
            <a:r>
              <a:rPr sz="2000" dirty="0">
                <a:latin typeface="Verdana"/>
                <a:cs typeface="Verdana"/>
              </a:rPr>
              <a:t>gr</a:t>
            </a:r>
            <a:r>
              <a:rPr sz="2000" spc="-10" dirty="0">
                <a:latin typeface="Verdana"/>
                <a:cs typeface="Verdana"/>
              </a:rPr>
              <a:t>e</a:t>
            </a:r>
            <a:r>
              <a:rPr sz="2000" dirty="0">
                <a:latin typeface="Verdana"/>
                <a:cs typeface="Verdana"/>
              </a:rPr>
              <a:t>ssi</a:t>
            </a:r>
            <a:r>
              <a:rPr sz="2000" spc="-15" dirty="0">
                <a:latin typeface="Verdana"/>
                <a:cs typeface="Verdana"/>
              </a:rPr>
              <a:t>o</a:t>
            </a:r>
            <a:r>
              <a:rPr sz="2000" dirty="0">
                <a:latin typeface="Verdana"/>
                <a:cs typeface="Verdana"/>
              </a:rPr>
              <a:t>n)</a:t>
            </a:r>
          </a:p>
          <a:p>
            <a:pPr marL="3175" algn="ctr">
              <a:lnSpc>
                <a:spcPts val="2845"/>
              </a:lnSpc>
            </a:pPr>
            <a:r>
              <a:rPr sz="2400" dirty="0">
                <a:latin typeface="FangSong"/>
                <a:cs typeface="FangSong"/>
              </a:rPr>
              <a:t>简称“对率回归”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04163" y="5041531"/>
            <a:ext cx="4942840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•	</a:t>
            </a:r>
            <a:r>
              <a:rPr sz="2000" dirty="0">
                <a:latin typeface="FangSong"/>
                <a:cs typeface="FangSong"/>
              </a:rPr>
              <a:t>无需事</a:t>
            </a:r>
            <a:r>
              <a:rPr sz="2000" spc="-15" dirty="0">
                <a:latin typeface="FangSong"/>
                <a:cs typeface="FangSong"/>
              </a:rPr>
              <a:t>先</a:t>
            </a:r>
            <a:r>
              <a:rPr sz="2000" dirty="0">
                <a:latin typeface="FangSong"/>
                <a:cs typeface="FangSong"/>
              </a:rPr>
              <a:t>假</a:t>
            </a:r>
            <a:r>
              <a:rPr sz="2000" spc="-15" dirty="0">
                <a:latin typeface="FangSong"/>
                <a:cs typeface="FangSong"/>
              </a:rPr>
              <a:t>设</a:t>
            </a:r>
            <a:r>
              <a:rPr sz="2000" dirty="0">
                <a:latin typeface="FangSong"/>
                <a:cs typeface="FangSong"/>
              </a:rPr>
              <a:t>数据分布</a:t>
            </a:r>
            <a:endParaRPr sz="2000">
              <a:latin typeface="FangSong"/>
              <a:cs typeface="FangSong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•	</a:t>
            </a:r>
            <a:r>
              <a:rPr sz="2000" dirty="0">
                <a:latin typeface="FangSong"/>
                <a:cs typeface="FangSong"/>
              </a:rPr>
              <a:t>可得到</a:t>
            </a:r>
            <a:r>
              <a:rPr sz="2000" spc="-15" dirty="0">
                <a:latin typeface="FangSong"/>
                <a:cs typeface="FangSong"/>
              </a:rPr>
              <a:t>“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类</a:t>
            </a:r>
            <a:r>
              <a:rPr sz="2000" spc="-15" dirty="0">
                <a:solidFill>
                  <a:srgbClr val="C00000"/>
                </a:solidFill>
                <a:latin typeface="FangSong"/>
                <a:cs typeface="FangSong"/>
              </a:rPr>
              <a:t>别</a:t>
            </a:r>
            <a:r>
              <a:rPr sz="2000" dirty="0">
                <a:latin typeface="FangSong"/>
                <a:cs typeface="FangSong"/>
              </a:rPr>
              <a:t>”的近</a:t>
            </a:r>
            <a:r>
              <a:rPr sz="2000" spc="-15" dirty="0">
                <a:latin typeface="FangSong"/>
                <a:cs typeface="FangSong"/>
              </a:rPr>
              <a:t>似</a:t>
            </a:r>
            <a:r>
              <a:rPr sz="2000" dirty="0">
                <a:latin typeface="FangSong"/>
                <a:cs typeface="FangSong"/>
              </a:rPr>
              <a:t>概</a:t>
            </a:r>
            <a:r>
              <a:rPr sz="2000" spc="-15" dirty="0">
                <a:latin typeface="FangSong"/>
                <a:cs typeface="FangSong"/>
              </a:rPr>
              <a:t>率</a:t>
            </a:r>
            <a:r>
              <a:rPr sz="2000" dirty="0">
                <a:latin typeface="FangSong"/>
                <a:cs typeface="FangSong"/>
              </a:rPr>
              <a:t>预测</a:t>
            </a:r>
            <a:endParaRPr sz="2000">
              <a:latin typeface="FangSong"/>
              <a:cs typeface="FangSong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•	</a:t>
            </a:r>
            <a:r>
              <a:rPr sz="2000" dirty="0">
                <a:latin typeface="FangSong"/>
                <a:cs typeface="FangSong"/>
              </a:rPr>
              <a:t>可直接</a:t>
            </a:r>
            <a:r>
              <a:rPr sz="2000" spc="-15" dirty="0">
                <a:latin typeface="FangSong"/>
                <a:cs typeface="FangSong"/>
              </a:rPr>
              <a:t>应</a:t>
            </a:r>
            <a:r>
              <a:rPr sz="2000" dirty="0">
                <a:latin typeface="FangSong"/>
                <a:cs typeface="FangSong"/>
              </a:rPr>
              <a:t>用</a:t>
            </a:r>
            <a:r>
              <a:rPr sz="2000" spc="-15" dirty="0">
                <a:latin typeface="FangSong"/>
                <a:cs typeface="FangSong"/>
              </a:rPr>
              <a:t>现</a:t>
            </a:r>
            <a:r>
              <a:rPr sz="2000" dirty="0">
                <a:latin typeface="FangSong"/>
                <a:cs typeface="FangSong"/>
              </a:rPr>
              <a:t>有数值</a:t>
            </a:r>
            <a:r>
              <a:rPr sz="2000" spc="-15" dirty="0">
                <a:latin typeface="FangSong"/>
                <a:cs typeface="FangSong"/>
              </a:rPr>
              <a:t>优</a:t>
            </a:r>
            <a:r>
              <a:rPr sz="2000" dirty="0">
                <a:latin typeface="FangSong"/>
                <a:cs typeface="FangSong"/>
              </a:rPr>
              <a:t>化</a:t>
            </a:r>
            <a:r>
              <a:rPr sz="2000" spc="-15" dirty="0">
                <a:latin typeface="FangSong"/>
                <a:cs typeface="FangSong"/>
              </a:rPr>
              <a:t>算</a:t>
            </a:r>
            <a:r>
              <a:rPr sz="2000" dirty="0">
                <a:latin typeface="FangSong"/>
                <a:cs typeface="FangSong"/>
              </a:rPr>
              <a:t>法求取</a:t>
            </a:r>
            <a:r>
              <a:rPr sz="2000" spc="-15" dirty="0">
                <a:latin typeface="FangSong"/>
                <a:cs typeface="FangSong"/>
              </a:rPr>
              <a:t>最</a:t>
            </a:r>
            <a:r>
              <a:rPr sz="2000" dirty="0">
                <a:latin typeface="FangSong"/>
                <a:cs typeface="FangSong"/>
              </a:rPr>
              <a:t>优解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87973" y="3989070"/>
            <a:ext cx="3011805" cy="2108200"/>
          </a:xfrm>
          <a:custGeom>
            <a:avLst/>
            <a:gdLst/>
            <a:ahLst/>
            <a:cxnLst/>
            <a:rect l="l" t="t" r="r" b="b"/>
            <a:pathLst>
              <a:path w="3011804" h="2108200">
                <a:moveTo>
                  <a:pt x="627633" y="353694"/>
                </a:moveTo>
                <a:lnTo>
                  <a:pt x="748918" y="762761"/>
                </a:lnTo>
                <a:lnTo>
                  <a:pt x="163448" y="806957"/>
                </a:lnTo>
                <a:lnTo>
                  <a:pt x="548639" y="1131189"/>
                </a:lnTo>
                <a:lnTo>
                  <a:pt x="0" y="1256537"/>
                </a:lnTo>
                <a:lnTo>
                  <a:pt x="464311" y="1499742"/>
                </a:lnTo>
                <a:lnTo>
                  <a:pt x="179196" y="1739328"/>
                </a:lnTo>
                <a:lnTo>
                  <a:pt x="669924" y="1779828"/>
                </a:lnTo>
                <a:lnTo>
                  <a:pt x="685545" y="2107691"/>
                </a:lnTo>
                <a:lnTo>
                  <a:pt x="1049400" y="1768602"/>
                </a:lnTo>
                <a:lnTo>
                  <a:pt x="1323649" y="1768602"/>
                </a:lnTo>
                <a:lnTo>
                  <a:pt x="1376298" y="1694929"/>
                </a:lnTo>
                <a:lnTo>
                  <a:pt x="1658991" y="1694929"/>
                </a:lnTo>
                <a:lnTo>
                  <a:pt x="1698116" y="1554860"/>
                </a:lnTo>
                <a:lnTo>
                  <a:pt x="2063135" y="1554860"/>
                </a:lnTo>
                <a:lnTo>
                  <a:pt x="2041016" y="1400302"/>
                </a:lnTo>
                <a:lnTo>
                  <a:pt x="2497514" y="1400302"/>
                </a:lnTo>
                <a:lnTo>
                  <a:pt x="2283714" y="1201165"/>
                </a:lnTo>
                <a:lnTo>
                  <a:pt x="2547112" y="1101597"/>
                </a:lnTo>
                <a:lnTo>
                  <a:pt x="2368041" y="917447"/>
                </a:lnTo>
                <a:lnTo>
                  <a:pt x="3011424" y="648461"/>
                </a:lnTo>
                <a:lnTo>
                  <a:pt x="2283714" y="637412"/>
                </a:lnTo>
                <a:lnTo>
                  <a:pt x="2293816" y="622807"/>
                </a:lnTo>
                <a:lnTo>
                  <a:pt x="1192021" y="622807"/>
                </a:lnTo>
                <a:lnTo>
                  <a:pt x="627633" y="353694"/>
                </a:lnTo>
                <a:close/>
              </a:path>
              <a:path w="3011804" h="2108200">
                <a:moveTo>
                  <a:pt x="1323649" y="1768602"/>
                </a:moveTo>
                <a:lnTo>
                  <a:pt x="1049400" y="1768602"/>
                </a:lnTo>
                <a:lnTo>
                  <a:pt x="1212977" y="1923465"/>
                </a:lnTo>
                <a:lnTo>
                  <a:pt x="1323649" y="1768602"/>
                </a:lnTo>
                <a:close/>
              </a:path>
              <a:path w="3011804" h="2108200">
                <a:moveTo>
                  <a:pt x="1658991" y="1694929"/>
                </a:moveTo>
                <a:lnTo>
                  <a:pt x="1376298" y="1694929"/>
                </a:lnTo>
                <a:lnTo>
                  <a:pt x="1618868" y="1838566"/>
                </a:lnTo>
                <a:lnTo>
                  <a:pt x="1658991" y="1694929"/>
                </a:lnTo>
                <a:close/>
              </a:path>
              <a:path w="3011804" h="2108200">
                <a:moveTo>
                  <a:pt x="2063135" y="1554860"/>
                </a:moveTo>
                <a:lnTo>
                  <a:pt x="1698116" y="1554860"/>
                </a:lnTo>
                <a:lnTo>
                  <a:pt x="2083180" y="1694929"/>
                </a:lnTo>
                <a:lnTo>
                  <a:pt x="2063135" y="1554860"/>
                </a:lnTo>
                <a:close/>
              </a:path>
              <a:path w="3011804" h="2108200">
                <a:moveTo>
                  <a:pt x="2497514" y="1400302"/>
                </a:moveTo>
                <a:lnTo>
                  <a:pt x="2041016" y="1400302"/>
                </a:lnTo>
                <a:lnTo>
                  <a:pt x="2631821" y="1525396"/>
                </a:lnTo>
                <a:lnTo>
                  <a:pt x="2497514" y="1400302"/>
                </a:lnTo>
                <a:close/>
              </a:path>
              <a:path w="3011804" h="2108200">
                <a:moveTo>
                  <a:pt x="1355470" y="184149"/>
                </a:moveTo>
                <a:lnTo>
                  <a:pt x="1192021" y="622807"/>
                </a:lnTo>
                <a:lnTo>
                  <a:pt x="2293816" y="622807"/>
                </a:lnTo>
                <a:lnTo>
                  <a:pt x="2334665" y="563752"/>
                </a:lnTo>
                <a:lnTo>
                  <a:pt x="2025014" y="563752"/>
                </a:lnTo>
                <a:lnTo>
                  <a:pt x="2034198" y="423671"/>
                </a:lnTo>
                <a:lnTo>
                  <a:pt x="1598040" y="423671"/>
                </a:lnTo>
                <a:lnTo>
                  <a:pt x="1355470" y="184149"/>
                </a:lnTo>
                <a:close/>
              </a:path>
              <a:path w="3011804" h="2108200">
                <a:moveTo>
                  <a:pt x="2510535" y="309498"/>
                </a:moveTo>
                <a:lnTo>
                  <a:pt x="2025014" y="563752"/>
                </a:lnTo>
                <a:lnTo>
                  <a:pt x="2334665" y="563752"/>
                </a:lnTo>
                <a:lnTo>
                  <a:pt x="2510535" y="309498"/>
                </a:lnTo>
                <a:close/>
              </a:path>
              <a:path w="3011804" h="2108200">
                <a:moveTo>
                  <a:pt x="2061971" y="0"/>
                </a:moveTo>
                <a:lnTo>
                  <a:pt x="1598040" y="423671"/>
                </a:lnTo>
                <a:lnTo>
                  <a:pt x="2034198" y="423671"/>
                </a:lnTo>
                <a:lnTo>
                  <a:pt x="20619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87973" y="3989070"/>
            <a:ext cx="3011805" cy="2108200"/>
          </a:xfrm>
          <a:custGeom>
            <a:avLst/>
            <a:gdLst/>
            <a:ahLst/>
            <a:cxnLst/>
            <a:rect l="l" t="t" r="r" b="b"/>
            <a:pathLst>
              <a:path w="3011804" h="2108200">
                <a:moveTo>
                  <a:pt x="1598040" y="423671"/>
                </a:moveTo>
                <a:lnTo>
                  <a:pt x="2061971" y="0"/>
                </a:lnTo>
                <a:lnTo>
                  <a:pt x="2025014" y="563752"/>
                </a:lnTo>
                <a:lnTo>
                  <a:pt x="2510535" y="309498"/>
                </a:lnTo>
                <a:lnTo>
                  <a:pt x="2283714" y="637412"/>
                </a:lnTo>
                <a:lnTo>
                  <a:pt x="3011424" y="648461"/>
                </a:lnTo>
                <a:lnTo>
                  <a:pt x="2368041" y="917447"/>
                </a:lnTo>
                <a:lnTo>
                  <a:pt x="2547112" y="1101597"/>
                </a:lnTo>
                <a:lnTo>
                  <a:pt x="2283714" y="1201165"/>
                </a:lnTo>
                <a:lnTo>
                  <a:pt x="2631821" y="1525396"/>
                </a:lnTo>
                <a:lnTo>
                  <a:pt x="2041016" y="1400302"/>
                </a:lnTo>
                <a:lnTo>
                  <a:pt x="2083180" y="1694929"/>
                </a:lnTo>
                <a:lnTo>
                  <a:pt x="1698116" y="1554860"/>
                </a:lnTo>
                <a:lnTo>
                  <a:pt x="1618868" y="1838566"/>
                </a:lnTo>
                <a:lnTo>
                  <a:pt x="1376298" y="1694929"/>
                </a:lnTo>
                <a:lnTo>
                  <a:pt x="1212977" y="1923465"/>
                </a:lnTo>
                <a:lnTo>
                  <a:pt x="1049400" y="1768602"/>
                </a:lnTo>
                <a:lnTo>
                  <a:pt x="685545" y="2107691"/>
                </a:lnTo>
                <a:lnTo>
                  <a:pt x="669924" y="1779828"/>
                </a:lnTo>
                <a:lnTo>
                  <a:pt x="179196" y="1739328"/>
                </a:lnTo>
                <a:lnTo>
                  <a:pt x="464311" y="1499742"/>
                </a:lnTo>
                <a:lnTo>
                  <a:pt x="0" y="1256537"/>
                </a:lnTo>
                <a:lnTo>
                  <a:pt x="548639" y="1131189"/>
                </a:lnTo>
                <a:lnTo>
                  <a:pt x="163448" y="806957"/>
                </a:lnTo>
                <a:lnTo>
                  <a:pt x="748918" y="762761"/>
                </a:lnTo>
                <a:lnTo>
                  <a:pt x="627633" y="353694"/>
                </a:lnTo>
                <a:lnTo>
                  <a:pt x="1192021" y="622807"/>
                </a:lnTo>
                <a:lnTo>
                  <a:pt x="1355470" y="184149"/>
                </a:lnTo>
                <a:lnTo>
                  <a:pt x="1598040" y="423671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476491" y="4768353"/>
            <a:ext cx="180467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7800">
              <a:lnSpc>
                <a:spcPct val="100000"/>
              </a:lnSpc>
            </a:pPr>
            <a:r>
              <a:rPr sz="2000" b="1" spc="10" dirty="0">
                <a:solidFill>
                  <a:srgbClr val="0000FF"/>
                </a:solidFill>
                <a:latin typeface="FangSong"/>
                <a:cs typeface="FangSong"/>
              </a:rPr>
              <a:t>注意</a:t>
            </a:r>
            <a:r>
              <a:rPr sz="2000" b="1" dirty="0">
                <a:solidFill>
                  <a:srgbClr val="0000FF"/>
                </a:solidFill>
                <a:latin typeface="FangSong"/>
                <a:cs typeface="FangSong"/>
              </a:rPr>
              <a:t>：</a:t>
            </a:r>
            <a:r>
              <a:rPr sz="2000" b="1" spc="-15" dirty="0">
                <a:solidFill>
                  <a:srgbClr val="0000FF"/>
                </a:solidFill>
                <a:latin typeface="FangSong"/>
                <a:cs typeface="FangSong"/>
              </a:rPr>
              <a:t>它</a:t>
            </a:r>
            <a:r>
              <a:rPr sz="2000" b="1" dirty="0">
                <a:solidFill>
                  <a:srgbClr val="0000FF"/>
                </a:solidFill>
                <a:latin typeface="FangSong"/>
                <a:cs typeface="FangSong"/>
              </a:rPr>
              <a:t>是 </a:t>
            </a:r>
            <a:r>
              <a:rPr sz="2000" b="1" dirty="0" err="1">
                <a:solidFill>
                  <a:srgbClr val="0000FF"/>
                </a:solidFill>
                <a:latin typeface="FangSong"/>
                <a:cs typeface="FangSong"/>
              </a:rPr>
              <a:t>分类学</a:t>
            </a:r>
            <a:r>
              <a:rPr sz="2000" b="1" spc="-10" dirty="0" err="1">
                <a:solidFill>
                  <a:srgbClr val="0000FF"/>
                </a:solidFill>
                <a:latin typeface="FangSong"/>
                <a:cs typeface="FangSong"/>
              </a:rPr>
              <a:t>习</a:t>
            </a:r>
            <a:r>
              <a:rPr sz="2000" b="1" dirty="0" err="1">
                <a:solidFill>
                  <a:srgbClr val="0000FF"/>
                </a:solidFill>
                <a:latin typeface="FangSong"/>
                <a:cs typeface="FangSong"/>
              </a:rPr>
              <a:t>算</a:t>
            </a:r>
            <a:r>
              <a:rPr sz="2000" b="1" spc="-15" dirty="0" err="1">
                <a:solidFill>
                  <a:srgbClr val="0000FF"/>
                </a:solidFill>
                <a:latin typeface="FangSong"/>
                <a:cs typeface="FangSong"/>
              </a:rPr>
              <a:t>法</a:t>
            </a:r>
            <a:r>
              <a:rPr sz="2000" b="1" dirty="0">
                <a:solidFill>
                  <a:srgbClr val="0000FF"/>
                </a:solidFill>
                <a:latin typeface="FangSong"/>
                <a:cs typeface="FangSong"/>
              </a:rPr>
              <a:t>！</a:t>
            </a:r>
            <a:r>
              <a:rPr lang="zh-Hans" altLang="en-US" sz="2000" b="1" dirty="0">
                <a:solidFill>
                  <a:srgbClr val="0000FF"/>
                </a:solidFill>
                <a:latin typeface="FangSong"/>
                <a:cs typeface="FangSong"/>
              </a:rPr>
              <a:t>！！！</a:t>
            </a:r>
            <a:endParaRPr sz="2000" b="1" dirty="0">
              <a:solidFill>
                <a:srgbClr val="0000FF"/>
              </a:solidFill>
              <a:latin typeface="FangSong"/>
              <a:cs typeface="FangSong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800" spc="-25" dirty="0">
                <a:latin typeface="FangSong"/>
                <a:cs typeface="FangSong"/>
              </a:rPr>
              <a:t>线</a:t>
            </a:r>
            <a:r>
              <a:rPr sz="2800" spc="-30" dirty="0">
                <a:latin typeface="FangSong"/>
                <a:cs typeface="FangSong"/>
              </a:rPr>
              <a:t>性模型</a:t>
            </a:r>
            <a:endParaRPr sz="2800">
              <a:latin typeface="FangSong"/>
              <a:cs typeface="FangSong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77517" y="3089913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39" h="181610">
                <a:moveTo>
                  <a:pt x="0" y="90674"/>
                </a:moveTo>
                <a:lnTo>
                  <a:pt x="9931" y="49226"/>
                </a:lnTo>
                <a:lnTo>
                  <a:pt x="36447" y="17776"/>
                </a:lnTo>
                <a:lnTo>
                  <a:pt x="74629" y="1302"/>
                </a:lnTo>
                <a:lnTo>
                  <a:pt x="89099" y="0"/>
                </a:lnTo>
                <a:lnTo>
                  <a:pt x="103761" y="1163"/>
                </a:lnTo>
                <a:lnTo>
                  <a:pt x="142392" y="17177"/>
                </a:lnTo>
                <a:lnTo>
                  <a:pt x="169319" y="48153"/>
                </a:lnTo>
                <a:lnTo>
                  <a:pt x="179820" y="89180"/>
                </a:lnTo>
                <a:lnTo>
                  <a:pt x="178678" y="104080"/>
                </a:lnTo>
                <a:lnTo>
                  <a:pt x="162928" y="143255"/>
                </a:lnTo>
                <a:lnTo>
                  <a:pt x="132423" y="170546"/>
                </a:lnTo>
                <a:lnTo>
                  <a:pt x="91962" y="181329"/>
                </a:lnTo>
                <a:lnTo>
                  <a:pt x="77070" y="180186"/>
                </a:lnTo>
                <a:lnTo>
                  <a:pt x="38022" y="164389"/>
                </a:lnTo>
                <a:lnTo>
                  <a:pt x="10864" y="133783"/>
                </a:lnTo>
                <a:lnTo>
                  <a:pt x="33" y="93183"/>
                </a:lnTo>
                <a:lnTo>
                  <a:pt x="0" y="9067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0525" y="2091690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3589" y="218160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67433" y="2588514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67433" y="1730505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39" h="181610">
                <a:moveTo>
                  <a:pt x="0" y="90674"/>
                </a:moveTo>
                <a:lnTo>
                  <a:pt x="9931" y="49226"/>
                </a:lnTo>
                <a:lnTo>
                  <a:pt x="36447" y="17776"/>
                </a:lnTo>
                <a:lnTo>
                  <a:pt x="74629" y="1302"/>
                </a:lnTo>
                <a:lnTo>
                  <a:pt x="89099" y="0"/>
                </a:lnTo>
                <a:lnTo>
                  <a:pt x="103761" y="1163"/>
                </a:lnTo>
                <a:lnTo>
                  <a:pt x="142392" y="17177"/>
                </a:lnTo>
                <a:lnTo>
                  <a:pt x="169319" y="48153"/>
                </a:lnTo>
                <a:lnTo>
                  <a:pt x="179820" y="89180"/>
                </a:lnTo>
                <a:lnTo>
                  <a:pt x="178678" y="104080"/>
                </a:lnTo>
                <a:lnTo>
                  <a:pt x="162928" y="143255"/>
                </a:lnTo>
                <a:lnTo>
                  <a:pt x="132423" y="170546"/>
                </a:lnTo>
                <a:lnTo>
                  <a:pt x="91962" y="181329"/>
                </a:lnTo>
                <a:lnTo>
                  <a:pt x="77070" y="180186"/>
                </a:lnTo>
                <a:lnTo>
                  <a:pt x="38022" y="164389"/>
                </a:lnTo>
                <a:lnTo>
                  <a:pt x="10864" y="133783"/>
                </a:lnTo>
                <a:lnTo>
                  <a:pt x="33" y="93183"/>
                </a:lnTo>
                <a:lnTo>
                  <a:pt x="0" y="9067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39289" y="1294638"/>
            <a:ext cx="1050290" cy="2557780"/>
          </a:xfrm>
          <a:custGeom>
            <a:avLst/>
            <a:gdLst/>
            <a:ahLst/>
            <a:cxnLst/>
            <a:rect l="l" t="t" r="r" b="b"/>
            <a:pathLst>
              <a:path w="1050289" h="2557779">
                <a:moveTo>
                  <a:pt x="1049909" y="0"/>
                </a:moveTo>
                <a:lnTo>
                  <a:pt x="0" y="2557399"/>
                </a:lnTo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12457" y="2466594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31229" y="2719581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39" h="181610">
                <a:moveTo>
                  <a:pt x="0" y="90674"/>
                </a:moveTo>
                <a:lnTo>
                  <a:pt x="9931" y="49226"/>
                </a:lnTo>
                <a:lnTo>
                  <a:pt x="36447" y="17776"/>
                </a:lnTo>
                <a:lnTo>
                  <a:pt x="74629" y="1302"/>
                </a:lnTo>
                <a:lnTo>
                  <a:pt x="89099" y="0"/>
                </a:lnTo>
                <a:lnTo>
                  <a:pt x="103761" y="1163"/>
                </a:lnTo>
                <a:lnTo>
                  <a:pt x="142392" y="17177"/>
                </a:lnTo>
                <a:lnTo>
                  <a:pt x="169319" y="48153"/>
                </a:lnTo>
                <a:lnTo>
                  <a:pt x="179820" y="89180"/>
                </a:lnTo>
                <a:lnTo>
                  <a:pt x="178678" y="104080"/>
                </a:lnTo>
                <a:lnTo>
                  <a:pt x="162928" y="143255"/>
                </a:lnTo>
                <a:lnTo>
                  <a:pt x="132423" y="170546"/>
                </a:lnTo>
                <a:lnTo>
                  <a:pt x="91962" y="181329"/>
                </a:lnTo>
                <a:lnTo>
                  <a:pt x="77070" y="180186"/>
                </a:lnTo>
                <a:lnTo>
                  <a:pt x="38022" y="164389"/>
                </a:lnTo>
                <a:lnTo>
                  <a:pt x="10864" y="133783"/>
                </a:lnTo>
                <a:lnTo>
                  <a:pt x="33" y="93183"/>
                </a:lnTo>
                <a:lnTo>
                  <a:pt x="0" y="9067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93330" y="194538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40858" y="3182874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77861" y="228828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81778" y="1945385"/>
            <a:ext cx="2941955" cy="1445895"/>
          </a:xfrm>
          <a:custGeom>
            <a:avLst/>
            <a:gdLst/>
            <a:ahLst/>
            <a:cxnLst/>
            <a:rect l="l" t="t" r="r" b="b"/>
            <a:pathLst>
              <a:path w="2941954" h="1445895">
                <a:moveTo>
                  <a:pt x="2941447" y="0"/>
                </a:moveTo>
                <a:lnTo>
                  <a:pt x="0" y="1445514"/>
                </a:lnTo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67633" y="1767077"/>
            <a:ext cx="216535" cy="216535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0" y="216408"/>
                </a:moveTo>
                <a:lnTo>
                  <a:pt x="108204" y="0"/>
                </a:lnTo>
                <a:lnTo>
                  <a:pt x="216408" y="216408"/>
                </a:lnTo>
                <a:lnTo>
                  <a:pt x="0" y="2164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74670" y="3054857"/>
            <a:ext cx="216535" cy="216535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0" y="216408"/>
                </a:moveTo>
                <a:lnTo>
                  <a:pt x="108204" y="0"/>
                </a:lnTo>
                <a:lnTo>
                  <a:pt x="216408" y="216408"/>
                </a:lnTo>
                <a:lnTo>
                  <a:pt x="0" y="2164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62705" y="2583942"/>
            <a:ext cx="216535" cy="216535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0" y="216408"/>
                </a:moveTo>
                <a:lnTo>
                  <a:pt x="108204" y="0"/>
                </a:lnTo>
                <a:lnTo>
                  <a:pt x="216408" y="216408"/>
                </a:lnTo>
                <a:lnTo>
                  <a:pt x="0" y="2164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72561" y="2350770"/>
            <a:ext cx="215265" cy="215265"/>
          </a:xfrm>
          <a:custGeom>
            <a:avLst/>
            <a:gdLst/>
            <a:ahLst/>
            <a:cxnLst/>
            <a:rect l="l" t="t" r="r" b="b"/>
            <a:pathLst>
              <a:path w="215264" h="215264">
                <a:moveTo>
                  <a:pt x="0" y="214884"/>
                </a:moveTo>
                <a:lnTo>
                  <a:pt x="107442" y="0"/>
                </a:lnTo>
                <a:lnTo>
                  <a:pt x="214884" y="214884"/>
                </a:lnTo>
                <a:lnTo>
                  <a:pt x="0" y="21488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99182" y="2692145"/>
            <a:ext cx="216535" cy="215265"/>
          </a:xfrm>
          <a:custGeom>
            <a:avLst/>
            <a:gdLst/>
            <a:ahLst/>
            <a:cxnLst/>
            <a:rect l="l" t="t" r="r" b="b"/>
            <a:pathLst>
              <a:path w="216535" h="215264">
                <a:moveTo>
                  <a:pt x="0" y="214884"/>
                </a:moveTo>
                <a:lnTo>
                  <a:pt x="108204" y="0"/>
                </a:lnTo>
                <a:lnTo>
                  <a:pt x="216408" y="214884"/>
                </a:lnTo>
                <a:lnTo>
                  <a:pt x="0" y="21488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13231" y="1069847"/>
            <a:ext cx="3691254" cy="317944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110489" algn="r">
              <a:lnSpc>
                <a:spcPct val="100000"/>
              </a:lnSpc>
            </a:pPr>
            <a:r>
              <a:rPr sz="1800" dirty="0">
                <a:latin typeface="FangSong"/>
                <a:cs typeface="FangSong"/>
              </a:rPr>
              <a:t>分类</a:t>
            </a:r>
            <a:endParaRPr sz="1800">
              <a:latin typeface="FangSong"/>
              <a:cs typeface="FangSong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93920" y="1066800"/>
            <a:ext cx="3691254" cy="317944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139065" algn="r">
              <a:lnSpc>
                <a:spcPct val="100000"/>
              </a:lnSpc>
            </a:pPr>
            <a:r>
              <a:rPr sz="1800" dirty="0">
                <a:latin typeface="FangSong"/>
                <a:cs typeface="FangSong"/>
              </a:rPr>
              <a:t>回归</a:t>
            </a:r>
            <a:endParaRPr sz="1800">
              <a:latin typeface="FangSong"/>
              <a:cs typeface="FangSong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71537" y="3947159"/>
            <a:ext cx="3178175" cy="127000"/>
          </a:xfrm>
          <a:custGeom>
            <a:avLst/>
            <a:gdLst/>
            <a:ahLst/>
            <a:cxnLst/>
            <a:rect l="l" t="t" r="r" b="b"/>
            <a:pathLst>
              <a:path w="3178175" h="127000">
                <a:moveTo>
                  <a:pt x="3158424" y="53467"/>
                </a:moveTo>
                <a:lnTo>
                  <a:pt x="3101860" y="53467"/>
                </a:lnTo>
                <a:lnTo>
                  <a:pt x="3101987" y="73279"/>
                </a:lnTo>
                <a:lnTo>
                  <a:pt x="3093961" y="73291"/>
                </a:lnTo>
                <a:lnTo>
                  <a:pt x="3051187" y="127000"/>
                </a:lnTo>
                <a:lnTo>
                  <a:pt x="3178060" y="63246"/>
                </a:lnTo>
                <a:lnTo>
                  <a:pt x="3158424" y="53467"/>
                </a:lnTo>
                <a:close/>
              </a:path>
              <a:path w="3178175" h="127000">
                <a:moveTo>
                  <a:pt x="3093929" y="53479"/>
                </a:moveTo>
                <a:lnTo>
                  <a:pt x="0" y="58293"/>
                </a:lnTo>
                <a:lnTo>
                  <a:pt x="25" y="78105"/>
                </a:lnTo>
                <a:lnTo>
                  <a:pt x="3093971" y="73279"/>
                </a:lnTo>
                <a:lnTo>
                  <a:pt x="3101860" y="63373"/>
                </a:lnTo>
                <a:lnTo>
                  <a:pt x="3093929" y="53479"/>
                </a:lnTo>
                <a:close/>
              </a:path>
              <a:path w="3178175" h="127000">
                <a:moveTo>
                  <a:pt x="3101860" y="53467"/>
                </a:moveTo>
                <a:lnTo>
                  <a:pt x="3093929" y="53479"/>
                </a:lnTo>
                <a:lnTo>
                  <a:pt x="3101860" y="63373"/>
                </a:lnTo>
                <a:lnTo>
                  <a:pt x="3093961" y="73291"/>
                </a:lnTo>
                <a:lnTo>
                  <a:pt x="3101987" y="73279"/>
                </a:lnTo>
                <a:lnTo>
                  <a:pt x="3101860" y="53467"/>
                </a:lnTo>
                <a:close/>
              </a:path>
              <a:path w="3178175" h="127000">
                <a:moveTo>
                  <a:pt x="3051060" y="0"/>
                </a:moveTo>
                <a:lnTo>
                  <a:pt x="3093929" y="53479"/>
                </a:lnTo>
                <a:lnTo>
                  <a:pt x="3158424" y="53467"/>
                </a:lnTo>
                <a:lnTo>
                  <a:pt x="3051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48410" y="1268730"/>
            <a:ext cx="127000" cy="2742565"/>
          </a:xfrm>
          <a:custGeom>
            <a:avLst/>
            <a:gdLst/>
            <a:ahLst/>
            <a:cxnLst/>
            <a:rect l="l" t="t" r="r" b="b"/>
            <a:pathLst>
              <a:path w="127000" h="2742565">
                <a:moveTo>
                  <a:pt x="64185" y="76200"/>
                </a:moveTo>
                <a:lnTo>
                  <a:pt x="54171" y="83987"/>
                </a:lnTo>
                <a:lnTo>
                  <a:pt x="17805" y="2741803"/>
                </a:lnTo>
                <a:lnTo>
                  <a:pt x="37617" y="2742057"/>
                </a:lnTo>
                <a:lnTo>
                  <a:pt x="73983" y="84263"/>
                </a:lnTo>
                <a:lnTo>
                  <a:pt x="64185" y="76200"/>
                </a:lnTo>
                <a:close/>
              </a:path>
              <a:path w="127000" h="2742565">
                <a:moveTo>
                  <a:pt x="101964" y="76073"/>
                </a:moveTo>
                <a:lnTo>
                  <a:pt x="54279" y="76073"/>
                </a:lnTo>
                <a:lnTo>
                  <a:pt x="74091" y="76327"/>
                </a:lnTo>
                <a:lnTo>
                  <a:pt x="73983" y="84263"/>
                </a:lnTo>
                <a:lnTo>
                  <a:pt x="126987" y="127889"/>
                </a:lnTo>
                <a:lnTo>
                  <a:pt x="101964" y="76073"/>
                </a:lnTo>
                <a:close/>
              </a:path>
              <a:path w="127000" h="2742565">
                <a:moveTo>
                  <a:pt x="65227" y="0"/>
                </a:moveTo>
                <a:lnTo>
                  <a:pt x="0" y="126111"/>
                </a:lnTo>
                <a:lnTo>
                  <a:pt x="54171" y="83987"/>
                </a:lnTo>
                <a:lnTo>
                  <a:pt x="54279" y="76073"/>
                </a:lnTo>
                <a:lnTo>
                  <a:pt x="101964" y="76073"/>
                </a:lnTo>
                <a:lnTo>
                  <a:pt x="65227" y="0"/>
                </a:lnTo>
                <a:close/>
              </a:path>
              <a:path w="127000" h="2742565">
                <a:moveTo>
                  <a:pt x="64185" y="76200"/>
                </a:moveTo>
                <a:lnTo>
                  <a:pt x="73983" y="84263"/>
                </a:lnTo>
                <a:lnTo>
                  <a:pt x="74091" y="76327"/>
                </a:lnTo>
                <a:lnTo>
                  <a:pt x="64185" y="76200"/>
                </a:lnTo>
                <a:close/>
              </a:path>
              <a:path w="127000" h="2742565">
                <a:moveTo>
                  <a:pt x="54279" y="76073"/>
                </a:moveTo>
                <a:lnTo>
                  <a:pt x="54171" y="83987"/>
                </a:lnTo>
                <a:lnTo>
                  <a:pt x="64185" y="76200"/>
                </a:lnTo>
                <a:lnTo>
                  <a:pt x="54279" y="760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77561" y="3947159"/>
            <a:ext cx="3308350" cy="127000"/>
          </a:xfrm>
          <a:custGeom>
            <a:avLst/>
            <a:gdLst/>
            <a:ahLst/>
            <a:cxnLst/>
            <a:rect l="l" t="t" r="r" b="b"/>
            <a:pathLst>
              <a:path w="3308350" h="127000">
                <a:moveTo>
                  <a:pt x="3288566" y="53466"/>
                </a:moveTo>
                <a:lnTo>
                  <a:pt x="3232023" y="53466"/>
                </a:lnTo>
                <a:lnTo>
                  <a:pt x="3232023" y="73278"/>
                </a:lnTo>
                <a:lnTo>
                  <a:pt x="3224118" y="73298"/>
                </a:lnTo>
                <a:lnTo>
                  <a:pt x="3181350" y="126999"/>
                </a:lnTo>
                <a:lnTo>
                  <a:pt x="3308223" y="63245"/>
                </a:lnTo>
                <a:lnTo>
                  <a:pt x="3288566" y="53466"/>
                </a:lnTo>
                <a:close/>
              </a:path>
              <a:path w="3308350" h="127000">
                <a:moveTo>
                  <a:pt x="3224078" y="53486"/>
                </a:moveTo>
                <a:lnTo>
                  <a:pt x="0" y="61340"/>
                </a:lnTo>
                <a:lnTo>
                  <a:pt x="0" y="81152"/>
                </a:lnTo>
                <a:lnTo>
                  <a:pt x="3224118" y="73298"/>
                </a:lnTo>
                <a:lnTo>
                  <a:pt x="3232023" y="63372"/>
                </a:lnTo>
                <a:lnTo>
                  <a:pt x="3224078" y="53486"/>
                </a:lnTo>
                <a:close/>
              </a:path>
              <a:path w="3308350" h="127000">
                <a:moveTo>
                  <a:pt x="3232023" y="63372"/>
                </a:moveTo>
                <a:lnTo>
                  <a:pt x="3224118" y="73298"/>
                </a:lnTo>
                <a:lnTo>
                  <a:pt x="3232023" y="73278"/>
                </a:lnTo>
                <a:lnTo>
                  <a:pt x="3232023" y="63372"/>
                </a:lnTo>
                <a:close/>
              </a:path>
              <a:path w="3308350" h="127000">
                <a:moveTo>
                  <a:pt x="3232023" y="53466"/>
                </a:moveTo>
                <a:lnTo>
                  <a:pt x="3224078" y="53486"/>
                </a:lnTo>
                <a:lnTo>
                  <a:pt x="3232023" y="63372"/>
                </a:lnTo>
                <a:lnTo>
                  <a:pt x="3232023" y="53466"/>
                </a:lnTo>
                <a:close/>
              </a:path>
              <a:path w="3308350" h="127000">
                <a:moveTo>
                  <a:pt x="3181096" y="0"/>
                </a:moveTo>
                <a:lnTo>
                  <a:pt x="3224078" y="53486"/>
                </a:lnTo>
                <a:lnTo>
                  <a:pt x="3288566" y="53466"/>
                </a:lnTo>
                <a:lnTo>
                  <a:pt x="3181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55971" y="1271777"/>
            <a:ext cx="127000" cy="2742565"/>
          </a:xfrm>
          <a:custGeom>
            <a:avLst/>
            <a:gdLst/>
            <a:ahLst/>
            <a:cxnLst/>
            <a:rect l="l" t="t" r="r" b="b"/>
            <a:pathLst>
              <a:path w="127000" h="2742565">
                <a:moveTo>
                  <a:pt x="64134" y="76200"/>
                </a:moveTo>
                <a:lnTo>
                  <a:pt x="54120" y="83993"/>
                </a:lnTo>
                <a:lnTo>
                  <a:pt x="17779" y="2741803"/>
                </a:lnTo>
                <a:lnTo>
                  <a:pt x="37591" y="2742057"/>
                </a:lnTo>
                <a:lnTo>
                  <a:pt x="73932" y="84255"/>
                </a:lnTo>
                <a:lnTo>
                  <a:pt x="64134" y="76200"/>
                </a:lnTo>
                <a:close/>
              </a:path>
              <a:path w="127000" h="2742565">
                <a:moveTo>
                  <a:pt x="101941" y="76073"/>
                </a:moveTo>
                <a:lnTo>
                  <a:pt x="54228" y="76073"/>
                </a:lnTo>
                <a:lnTo>
                  <a:pt x="74040" y="76327"/>
                </a:lnTo>
                <a:lnTo>
                  <a:pt x="73932" y="84255"/>
                </a:lnTo>
                <a:lnTo>
                  <a:pt x="126999" y="127889"/>
                </a:lnTo>
                <a:lnTo>
                  <a:pt x="101941" y="76073"/>
                </a:lnTo>
                <a:close/>
              </a:path>
              <a:path w="127000" h="2742565">
                <a:moveTo>
                  <a:pt x="65150" y="0"/>
                </a:moveTo>
                <a:lnTo>
                  <a:pt x="0" y="126111"/>
                </a:lnTo>
                <a:lnTo>
                  <a:pt x="54120" y="83993"/>
                </a:lnTo>
                <a:lnTo>
                  <a:pt x="54228" y="76073"/>
                </a:lnTo>
                <a:lnTo>
                  <a:pt x="101941" y="76073"/>
                </a:lnTo>
                <a:lnTo>
                  <a:pt x="65150" y="0"/>
                </a:lnTo>
                <a:close/>
              </a:path>
              <a:path w="127000" h="2742565">
                <a:moveTo>
                  <a:pt x="64134" y="76200"/>
                </a:moveTo>
                <a:lnTo>
                  <a:pt x="73932" y="84255"/>
                </a:lnTo>
                <a:lnTo>
                  <a:pt x="74040" y="76327"/>
                </a:lnTo>
                <a:lnTo>
                  <a:pt x="64134" y="76200"/>
                </a:lnTo>
                <a:close/>
              </a:path>
              <a:path w="127000" h="2742565">
                <a:moveTo>
                  <a:pt x="54228" y="76073"/>
                </a:moveTo>
                <a:lnTo>
                  <a:pt x="54120" y="83993"/>
                </a:lnTo>
                <a:lnTo>
                  <a:pt x="64134" y="76200"/>
                </a:lnTo>
                <a:lnTo>
                  <a:pt x="54228" y="760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53589" y="4926712"/>
            <a:ext cx="4628387" cy="600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39394" y="4418074"/>
            <a:ext cx="852043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10" dirty="0">
                <a:latin typeface="FangSong"/>
                <a:cs typeface="FangSong"/>
              </a:rPr>
              <a:t>线性</a:t>
            </a:r>
            <a:r>
              <a:rPr sz="2000" dirty="0">
                <a:latin typeface="FangSong"/>
                <a:cs typeface="FangSong"/>
              </a:rPr>
              <a:t>模型</a:t>
            </a:r>
            <a:r>
              <a:rPr sz="1800" spc="-15" dirty="0">
                <a:latin typeface="Verdana"/>
                <a:cs typeface="Verdana"/>
              </a:rPr>
              <a:t>(</a:t>
            </a:r>
            <a:r>
              <a:rPr sz="1800" spc="5" dirty="0">
                <a:latin typeface="Verdana"/>
                <a:cs typeface="Verdana"/>
              </a:rPr>
              <a:t>li</a:t>
            </a:r>
            <a:r>
              <a:rPr sz="1800" spc="-30" dirty="0">
                <a:latin typeface="Verdana"/>
                <a:cs typeface="Verdana"/>
              </a:rPr>
              <a:t>n</a:t>
            </a:r>
            <a:r>
              <a:rPr sz="1800" spc="-15" dirty="0">
                <a:latin typeface="Verdana"/>
                <a:cs typeface="Verdana"/>
              </a:rPr>
              <a:t>e</a:t>
            </a:r>
            <a:r>
              <a:rPr sz="1800" spc="-25" dirty="0">
                <a:latin typeface="Verdana"/>
                <a:cs typeface="Verdana"/>
              </a:rPr>
              <a:t>a</a:t>
            </a:r>
            <a:r>
              <a:rPr sz="1800" spc="-10" dirty="0">
                <a:latin typeface="Verdana"/>
                <a:cs typeface="Verdana"/>
              </a:rPr>
              <a:t>r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mo</a:t>
            </a:r>
            <a:r>
              <a:rPr sz="1800" spc="-25" dirty="0">
                <a:latin typeface="Verdana"/>
                <a:cs typeface="Verdana"/>
              </a:rPr>
              <a:t>d</a:t>
            </a:r>
            <a:r>
              <a:rPr sz="1800" dirty="0">
                <a:latin typeface="Verdana"/>
                <a:cs typeface="Verdana"/>
              </a:rPr>
              <a:t>el</a:t>
            </a:r>
            <a:r>
              <a:rPr sz="1800" spc="5" dirty="0">
                <a:latin typeface="Verdana"/>
                <a:cs typeface="Verdana"/>
              </a:rPr>
              <a:t>)</a:t>
            </a:r>
            <a:r>
              <a:rPr sz="2000" spc="10" dirty="0">
                <a:latin typeface="FangSong"/>
                <a:cs typeface="FangSong"/>
              </a:rPr>
              <a:t>试图</a:t>
            </a:r>
            <a:r>
              <a:rPr sz="2000" dirty="0">
                <a:latin typeface="FangSong"/>
                <a:cs typeface="FangSong"/>
              </a:rPr>
              <a:t>学得一个</a:t>
            </a:r>
            <a:r>
              <a:rPr sz="2000" spc="-15" dirty="0">
                <a:latin typeface="FangSong"/>
                <a:cs typeface="FangSong"/>
              </a:rPr>
              <a:t>通</a:t>
            </a:r>
            <a:r>
              <a:rPr sz="2000" dirty="0">
                <a:latin typeface="FangSong"/>
                <a:cs typeface="FangSong"/>
              </a:rPr>
              <a:t>过属</a:t>
            </a:r>
            <a:r>
              <a:rPr sz="2000" spc="-15" dirty="0">
                <a:latin typeface="FangSong"/>
                <a:cs typeface="FangSong"/>
              </a:rPr>
              <a:t>性</a:t>
            </a:r>
            <a:r>
              <a:rPr sz="2000" dirty="0">
                <a:latin typeface="FangSong"/>
                <a:cs typeface="FangSong"/>
              </a:rPr>
              <a:t>的线</a:t>
            </a:r>
            <a:r>
              <a:rPr sz="2000" spc="-15" dirty="0">
                <a:latin typeface="FangSong"/>
                <a:cs typeface="FangSong"/>
              </a:rPr>
              <a:t>性</a:t>
            </a:r>
            <a:r>
              <a:rPr sz="2000" dirty="0">
                <a:latin typeface="FangSong"/>
                <a:cs typeface="FangSong"/>
              </a:rPr>
              <a:t>组合</a:t>
            </a:r>
            <a:r>
              <a:rPr sz="2000" spc="-15" dirty="0">
                <a:latin typeface="FangSong"/>
                <a:cs typeface="FangSong"/>
              </a:rPr>
              <a:t>来</a:t>
            </a:r>
            <a:r>
              <a:rPr sz="2000" dirty="0">
                <a:latin typeface="FangSong"/>
                <a:cs typeface="FangSong"/>
              </a:rPr>
              <a:t>进行</a:t>
            </a:r>
            <a:r>
              <a:rPr sz="2000" spc="-15" dirty="0">
                <a:latin typeface="FangSong"/>
                <a:cs typeface="FangSong"/>
              </a:rPr>
              <a:t>预</a:t>
            </a:r>
            <a:r>
              <a:rPr sz="2000" dirty="0">
                <a:latin typeface="FangSong"/>
                <a:cs typeface="FangSong"/>
              </a:rPr>
              <a:t>测的</a:t>
            </a:r>
            <a:r>
              <a:rPr sz="2000" spc="-15" dirty="0">
                <a:latin typeface="FangSong"/>
                <a:cs typeface="FangSong"/>
              </a:rPr>
              <a:t>函</a:t>
            </a:r>
            <a:r>
              <a:rPr sz="2000" dirty="0">
                <a:latin typeface="FangSong"/>
                <a:cs typeface="FangSong"/>
              </a:rPr>
              <a:t>数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080091" y="5749288"/>
            <a:ext cx="2113787" cy="5227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01979" y="5875659"/>
            <a:ext cx="11684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FangSong"/>
                <a:cs typeface="FangSong"/>
              </a:rPr>
              <a:t>向量形式：</a:t>
            </a:r>
            <a:endParaRPr sz="1800">
              <a:latin typeface="FangSong"/>
              <a:cs typeface="FangSong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391974" y="5853084"/>
            <a:ext cx="282130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简单</a:t>
            </a:r>
            <a:r>
              <a:rPr sz="2000" spc="-10" dirty="0">
                <a:solidFill>
                  <a:srgbClr val="FF0000"/>
                </a:solidFill>
                <a:latin typeface="FangSong"/>
                <a:cs typeface="FangSong"/>
              </a:rPr>
              <a:t>、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基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本</a:t>
            </a:r>
            <a:r>
              <a:rPr sz="2000" spc="-20" dirty="0">
                <a:solidFill>
                  <a:srgbClr val="FF0000"/>
                </a:solidFill>
                <a:latin typeface="FangSong"/>
                <a:cs typeface="FangSong"/>
              </a:rPr>
              <a:t>、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可理</a:t>
            </a:r>
            <a:r>
              <a:rPr sz="2000" spc="-10" dirty="0">
                <a:solidFill>
                  <a:srgbClr val="FF0000"/>
                </a:solidFill>
                <a:latin typeface="FangSong"/>
                <a:cs typeface="FangSong"/>
              </a:rPr>
              <a:t>解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性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好</a:t>
            </a:r>
            <a:endParaRPr sz="2000">
              <a:latin typeface="FangSong"/>
              <a:cs typeface="FangSong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800" spc="-25" dirty="0">
                <a:latin typeface="FangSong"/>
                <a:cs typeface="FangSong"/>
              </a:rPr>
              <a:t>求</a:t>
            </a:r>
            <a:r>
              <a:rPr sz="2800" spc="-30" dirty="0">
                <a:latin typeface="FangSong"/>
                <a:cs typeface="FangSong"/>
              </a:rPr>
              <a:t>解思路</a:t>
            </a:r>
            <a:endParaRPr sz="2800">
              <a:latin typeface="FangSong"/>
              <a:cs typeface="FangSong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3689" y="1208734"/>
            <a:ext cx="3437254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若</a:t>
            </a:r>
            <a:r>
              <a:rPr sz="2200" spc="-25" dirty="0">
                <a:latin typeface="FangSong"/>
                <a:cs typeface="FangSong"/>
              </a:rPr>
              <a:t>将</a:t>
            </a:r>
            <a:r>
              <a:rPr sz="2200" spc="-330" dirty="0">
                <a:latin typeface="FangSong"/>
                <a:cs typeface="FangSong"/>
              </a:rPr>
              <a:t> </a:t>
            </a:r>
            <a:r>
              <a:rPr sz="2200" i="1" spc="-15" dirty="0">
                <a:latin typeface="Palatino Linotype"/>
                <a:cs typeface="Palatino Linotype"/>
              </a:rPr>
              <a:t>y</a:t>
            </a:r>
            <a:r>
              <a:rPr sz="2200" i="1" spc="220" dirty="0">
                <a:latin typeface="Palatino Linotype"/>
                <a:cs typeface="Palatino Linotype"/>
              </a:rPr>
              <a:t> 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看作类后验概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率估计</a:t>
            </a:r>
            <a:endParaRPr sz="2200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97144" y="1206802"/>
            <a:ext cx="505459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0" dirty="0">
                <a:latin typeface="Verdana"/>
                <a:cs typeface="Verdana"/>
              </a:rPr>
              <a:t>,</a:t>
            </a:r>
            <a:r>
              <a:rPr sz="2200" spc="10" dirty="0">
                <a:latin typeface="Verdana"/>
                <a:cs typeface="Verdana"/>
              </a:rPr>
              <a:t> </a:t>
            </a:r>
            <a:r>
              <a:rPr sz="2200" spc="-25" dirty="0">
                <a:latin typeface="FangSong"/>
                <a:cs typeface="FangSong"/>
              </a:rPr>
              <a:t>则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69332" y="1066410"/>
            <a:ext cx="1644396" cy="5471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20104" y="1995384"/>
            <a:ext cx="3417372" cy="7073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20093" y="2712776"/>
            <a:ext cx="3417570" cy="0"/>
          </a:xfrm>
          <a:custGeom>
            <a:avLst/>
            <a:gdLst/>
            <a:ahLst/>
            <a:cxnLst/>
            <a:rect l="l" t="t" r="r" b="b"/>
            <a:pathLst>
              <a:path w="3417570">
                <a:moveTo>
                  <a:pt x="0" y="0"/>
                </a:moveTo>
                <a:lnTo>
                  <a:pt x="3417372" y="0"/>
                </a:lnTo>
              </a:path>
            </a:pathLst>
          </a:custGeom>
          <a:ln w="2126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9724" y="1892807"/>
            <a:ext cx="2529840" cy="7741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03116" y="2160281"/>
            <a:ext cx="7893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FangSong"/>
                <a:cs typeface="FangSong"/>
              </a:rPr>
              <a:t>可写为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1506" y="3153358"/>
            <a:ext cx="365950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latin typeface="FangSong"/>
                <a:cs typeface="FangSong"/>
              </a:rPr>
              <a:t>于</a:t>
            </a:r>
            <a:r>
              <a:rPr sz="2200" spc="-25" dirty="0">
                <a:latin typeface="FangSong"/>
                <a:cs typeface="FangSong"/>
              </a:rPr>
              <a:t>是，</a:t>
            </a:r>
            <a:r>
              <a:rPr sz="2200" spc="-20" dirty="0">
                <a:latin typeface="FangSong"/>
                <a:cs typeface="FangSong"/>
              </a:rPr>
              <a:t>可</a:t>
            </a:r>
            <a:r>
              <a:rPr sz="2200" spc="-25" dirty="0">
                <a:latin typeface="FangSong"/>
                <a:cs typeface="FangSong"/>
              </a:rPr>
              <a:t>使</a:t>
            </a:r>
            <a:r>
              <a:rPr sz="2200" spc="-20" dirty="0">
                <a:latin typeface="FangSong"/>
                <a:cs typeface="FangSong"/>
              </a:rPr>
              <a:t>用</a:t>
            </a:r>
            <a:r>
              <a:rPr sz="2200" spc="-15" dirty="0">
                <a:latin typeface="FangSong"/>
                <a:cs typeface="FangSong"/>
              </a:rPr>
              <a:t>“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极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大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似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然法</a:t>
            </a:r>
            <a:r>
              <a:rPr sz="2200" spc="-25" dirty="0">
                <a:latin typeface="FangSong"/>
                <a:cs typeface="FangSong"/>
              </a:rPr>
              <a:t>”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67655" y="3244595"/>
            <a:ext cx="448309" cy="76200"/>
          </a:xfrm>
          <a:custGeom>
            <a:avLst/>
            <a:gdLst/>
            <a:ahLst/>
            <a:cxnLst/>
            <a:rect l="l" t="t" r="r" b="b"/>
            <a:pathLst>
              <a:path w="448310" h="76200">
                <a:moveTo>
                  <a:pt x="371729" y="0"/>
                </a:moveTo>
                <a:lnTo>
                  <a:pt x="371729" y="76200"/>
                </a:lnTo>
                <a:lnTo>
                  <a:pt x="435229" y="44450"/>
                </a:lnTo>
                <a:lnTo>
                  <a:pt x="384429" y="44450"/>
                </a:lnTo>
                <a:lnTo>
                  <a:pt x="384429" y="31750"/>
                </a:lnTo>
                <a:lnTo>
                  <a:pt x="435229" y="31750"/>
                </a:lnTo>
                <a:lnTo>
                  <a:pt x="371729" y="0"/>
                </a:lnTo>
                <a:close/>
              </a:path>
              <a:path w="448310" h="76200">
                <a:moveTo>
                  <a:pt x="37172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71729" y="44450"/>
                </a:lnTo>
                <a:lnTo>
                  <a:pt x="371729" y="31750"/>
                </a:lnTo>
                <a:close/>
              </a:path>
              <a:path w="448310" h="76200">
                <a:moveTo>
                  <a:pt x="435229" y="31750"/>
                </a:moveTo>
                <a:lnTo>
                  <a:pt x="384429" y="31750"/>
                </a:lnTo>
                <a:lnTo>
                  <a:pt x="384429" y="44450"/>
                </a:lnTo>
                <a:lnTo>
                  <a:pt x="435229" y="44450"/>
                </a:lnTo>
                <a:lnTo>
                  <a:pt x="447929" y="38100"/>
                </a:lnTo>
                <a:lnTo>
                  <a:pt x="435229" y="31750"/>
                </a:lnTo>
                <a:close/>
              </a:path>
            </a:pathLst>
          </a:custGeom>
          <a:solidFill>
            <a:srgbClr val="1575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81506" y="3476494"/>
            <a:ext cx="5361940" cy="15517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1862455">
              <a:lnSpc>
                <a:spcPct val="100000"/>
              </a:lnSpc>
            </a:pPr>
            <a:r>
              <a:rPr sz="1800" spc="-20" dirty="0">
                <a:latin typeface="Verdana"/>
                <a:cs typeface="Verdana"/>
              </a:rPr>
              <a:t>(</a:t>
            </a:r>
            <a:r>
              <a:rPr sz="1800" spc="-20" dirty="0">
                <a:solidFill>
                  <a:srgbClr val="FF0000"/>
                </a:solidFill>
                <a:latin typeface="Verdana"/>
                <a:cs typeface="Verdana"/>
              </a:rPr>
              <a:t>max</a:t>
            </a:r>
            <a:r>
              <a:rPr sz="1800" spc="0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1800" spc="-20" dirty="0">
                <a:solidFill>
                  <a:srgbClr val="FF0000"/>
                </a:solidFill>
                <a:latin typeface="Verdana"/>
                <a:cs typeface="Verdana"/>
              </a:rPr>
              <a:t>mum</a:t>
            </a:r>
            <a:r>
              <a:rPr sz="1800" spc="-2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5" dirty="0">
                <a:solidFill>
                  <a:srgbClr val="FF0000"/>
                </a:solidFill>
                <a:latin typeface="Verdana"/>
                <a:cs typeface="Verdana"/>
              </a:rPr>
              <a:t>li</a:t>
            </a:r>
            <a:r>
              <a:rPr sz="1800" spc="-25" dirty="0">
                <a:solidFill>
                  <a:srgbClr val="FF0000"/>
                </a:solidFill>
                <a:latin typeface="Verdana"/>
                <a:cs typeface="Verdana"/>
              </a:rPr>
              <a:t>k</a:t>
            </a: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el</a:t>
            </a:r>
            <a:r>
              <a:rPr sz="1800" spc="5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1800" spc="-15" dirty="0">
                <a:solidFill>
                  <a:srgbClr val="FF0000"/>
                </a:solidFill>
                <a:latin typeface="Verdana"/>
                <a:cs typeface="Verdana"/>
              </a:rPr>
              <a:t>hood</a:t>
            </a:r>
            <a:r>
              <a:rPr sz="1800" spc="-3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Verdana"/>
                <a:cs typeface="Verdana"/>
              </a:rPr>
              <a:t>me</a:t>
            </a:r>
            <a:r>
              <a:rPr sz="1800" spc="-20" dirty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sz="1800" spc="-15" dirty="0">
                <a:solidFill>
                  <a:srgbClr val="FF0000"/>
                </a:solidFill>
                <a:latin typeface="Verdana"/>
                <a:cs typeface="Verdana"/>
              </a:rPr>
              <a:t>ho</a:t>
            </a:r>
            <a:r>
              <a:rPr sz="1800" spc="-25" dirty="0">
                <a:solidFill>
                  <a:srgbClr val="FF0000"/>
                </a:solidFill>
                <a:latin typeface="Verdana"/>
                <a:cs typeface="Verdana"/>
              </a:rPr>
              <a:t>d</a:t>
            </a:r>
            <a:r>
              <a:rPr sz="1800" dirty="0">
                <a:latin typeface="Verdana"/>
                <a:cs typeface="Verdana"/>
              </a:rPr>
              <a:t>)</a:t>
            </a: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50"/>
              </a:spcBef>
              <a:tabLst>
                <a:tab pos="3164205" algn="l"/>
              </a:tabLst>
            </a:pPr>
            <a:r>
              <a:rPr sz="2200" spc="-20" dirty="0">
                <a:latin typeface="FangSong"/>
                <a:cs typeface="FangSong"/>
              </a:rPr>
              <a:t>给</a:t>
            </a:r>
            <a:r>
              <a:rPr sz="2200" spc="-25" dirty="0">
                <a:latin typeface="FangSong"/>
                <a:cs typeface="FangSong"/>
              </a:rPr>
              <a:t>定数据集</a:t>
            </a:r>
            <a:r>
              <a:rPr sz="2200" spc="50" dirty="0">
                <a:latin typeface="FangSong"/>
                <a:cs typeface="FangSong"/>
              </a:rPr>
              <a:t> </a:t>
            </a:r>
            <a:r>
              <a:rPr sz="2200" u="heavy" spc="-10" dirty="0">
                <a:latin typeface="Times New Roman"/>
                <a:cs typeface="Times New Roman"/>
              </a:rPr>
              <a:t> </a:t>
            </a:r>
            <a:r>
              <a:rPr sz="2200" u="heavy" dirty="0">
                <a:latin typeface="Times New Roman"/>
                <a:cs typeface="Times New Roman"/>
              </a:rPr>
              <a:t>	</a:t>
            </a:r>
            <a:endParaRPr sz="2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200" b="1" spc="-20" dirty="0">
                <a:solidFill>
                  <a:srgbClr val="C00000"/>
                </a:solidFill>
                <a:latin typeface="FangSong"/>
                <a:cs typeface="FangSong"/>
              </a:rPr>
              <a:t>最大化</a:t>
            </a:r>
            <a:r>
              <a:rPr sz="2200" spc="-20" dirty="0">
                <a:latin typeface="FangSong"/>
                <a:cs typeface="FangSong"/>
              </a:rPr>
              <a:t>“</a:t>
            </a:r>
            <a:r>
              <a:rPr sz="2200" b="1" spc="-20" dirty="0">
                <a:solidFill>
                  <a:srgbClr val="0000FF"/>
                </a:solidFill>
                <a:latin typeface="FangSong"/>
                <a:cs typeface="FangSong"/>
              </a:rPr>
              <a:t>对</a:t>
            </a:r>
            <a:r>
              <a:rPr sz="2200" b="1" spc="-25" dirty="0">
                <a:solidFill>
                  <a:srgbClr val="0000FF"/>
                </a:solidFill>
                <a:latin typeface="FangSong"/>
                <a:cs typeface="FangSong"/>
              </a:rPr>
              <a:t>数似</a:t>
            </a:r>
            <a:r>
              <a:rPr sz="2200" b="1" spc="-20" dirty="0">
                <a:solidFill>
                  <a:srgbClr val="0000FF"/>
                </a:solidFill>
                <a:latin typeface="FangSong"/>
                <a:cs typeface="FangSong"/>
              </a:rPr>
              <a:t>然</a:t>
            </a:r>
            <a:r>
              <a:rPr sz="2200" spc="-5" dirty="0">
                <a:latin typeface="FangSong"/>
                <a:cs typeface="FangSong"/>
              </a:rPr>
              <a:t>”</a:t>
            </a:r>
            <a:r>
              <a:rPr sz="1800" spc="-5" dirty="0">
                <a:latin typeface="Verdana"/>
                <a:cs typeface="Verdana"/>
              </a:rPr>
              <a:t>(</a:t>
            </a:r>
            <a:r>
              <a:rPr sz="1800" spc="-5" dirty="0">
                <a:solidFill>
                  <a:srgbClr val="FF0000"/>
                </a:solidFill>
                <a:latin typeface="Verdana"/>
                <a:cs typeface="Verdana"/>
              </a:rPr>
              <a:t>lo</a:t>
            </a:r>
            <a:r>
              <a:rPr sz="1800" spc="-10" dirty="0">
                <a:solidFill>
                  <a:srgbClr val="FF0000"/>
                </a:solidFill>
                <a:latin typeface="Verdana"/>
                <a:cs typeface="Verdana"/>
              </a:rPr>
              <a:t>g</a:t>
            </a:r>
            <a:r>
              <a:rPr sz="1800" spc="-5" dirty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sz="1800" spc="5" dirty="0">
                <a:solidFill>
                  <a:srgbClr val="FF0000"/>
                </a:solidFill>
                <a:latin typeface="Verdana"/>
                <a:cs typeface="Verdana"/>
              </a:rPr>
              <a:t>li</a:t>
            </a:r>
            <a:r>
              <a:rPr sz="1800" spc="-40" dirty="0">
                <a:solidFill>
                  <a:srgbClr val="FF0000"/>
                </a:solidFill>
                <a:latin typeface="Verdana"/>
                <a:cs typeface="Verdana"/>
              </a:rPr>
              <a:t>k</a:t>
            </a: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el</a:t>
            </a:r>
            <a:r>
              <a:rPr sz="1800" spc="5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1800" spc="-15" dirty="0">
                <a:solidFill>
                  <a:srgbClr val="FF0000"/>
                </a:solidFill>
                <a:latin typeface="Verdana"/>
                <a:cs typeface="Verdana"/>
              </a:rPr>
              <a:t>h</a:t>
            </a:r>
            <a:r>
              <a:rPr sz="1800" spc="-30" dirty="0">
                <a:solidFill>
                  <a:srgbClr val="FF0000"/>
                </a:solidFill>
                <a:latin typeface="Verdana"/>
                <a:cs typeface="Verdana"/>
              </a:rPr>
              <a:t>o</a:t>
            </a:r>
            <a:r>
              <a:rPr sz="1800" spc="-15" dirty="0">
                <a:solidFill>
                  <a:srgbClr val="FF0000"/>
                </a:solidFill>
                <a:latin typeface="Verdana"/>
                <a:cs typeface="Verdana"/>
              </a:rPr>
              <a:t>o</a:t>
            </a:r>
            <a:r>
              <a:rPr sz="1800" spc="-25" dirty="0">
                <a:solidFill>
                  <a:srgbClr val="FF0000"/>
                </a:solidFill>
                <a:latin typeface="Verdana"/>
                <a:cs typeface="Verdana"/>
              </a:rPr>
              <a:t>d</a:t>
            </a:r>
            <a:r>
              <a:rPr sz="1800" spc="5" dirty="0">
                <a:latin typeface="Verdana"/>
                <a:cs typeface="Verdana"/>
              </a:rPr>
              <a:t>)</a:t>
            </a:r>
            <a:r>
              <a:rPr sz="2200" spc="-15" dirty="0">
                <a:latin typeface="FangSong"/>
                <a:cs typeface="FangSong"/>
              </a:rPr>
              <a:t>函数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40426" y="3166615"/>
            <a:ext cx="62865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AF50"/>
                </a:solidFill>
                <a:latin typeface="FangSong"/>
                <a:cs typeface="FangSong"/>
              </a:rPr>
              <a:t>第</a:t>
            </a:r>
            <a:r>
              <a:rPr sz="1800" spc="-10" dirty="0">
                <a:solidFill>
                  <a:srgbClr val="00AF50"/>
                </a:solidFill>
                <a:latin typeface="Verdana"/>
                <a:cs typeface="Verdana"/>
              </a:rPr>
              <a:t>7</a:t>
            </a:r>
            <a:r>
              <a:rPr sz="1800" dirty="0">
                <a:solidFill>
                  <a:srgbClr val="00AF50"/>
                </a:solidFill>
                <a:latin typeface="FangSong"/>
                <a:cs typeface="FangSong"/>
              </a:rPr>
              <a:t>章</a:t>
            </a:r>
            <a:endParaRPr sz="1800">
              <a:latin typeface="FangSong"/>
              <a:cs typeface="FangSong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37459" y="4159378"/>
            <a:ext cx="1542019" cy="3183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24911" y="5058155"/>
            <a:ext cx="3883151" cy="984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矩形 16"/>
          <p:cNvSpPr/>
          <p:nvPr/>
        </p:nvSpPr>
        <p:spPr>
          <a:xfrm>
            <a:off x="6858000" y="3166615"/>
            <a:ext cx="20552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FF"/>
                </a:solidFill>
                <a:effectLst/>
                <a:latin typeface="Helvetica Neue" charset="0"/>
              </a:rPr>
              <a:t>利用已知的样本结果</a:t>
            </a:r>
            <a:r>
              <a:rPr lang="zh-CN" altLang="en-US" b="0" i="0" dirty="0">
                <a:solidFill>
                  <a:srgbClr val="0000FF"/>
                </a:solidFill>
                <a:effectLst/>
                <a:latin typeface="Helvetica Neue" charset="0"/>
              </a:rPr>
              <a:t>，</a:t>
            </a:r>
            <a:r>
              <a:rPr lang="zh-CN" altLang="en-US" b="1" i="0" dirty="0">
                <a:solidFill>
                  <a:srgbClr val="0000FF"/>
                </a:solidFill>
                <a:effectLst/>
                <a:latin typeface="Helvetica Neue" charset="0"/>
              </a:rPr>
              <a:t>反推最有可能（最大概率）导致这样结果的参数值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Helvetica Neue" charset="0"/>
              </a:rPr>
              <a:t>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2981" y="1025790"/>
            <a:ext cx="28003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FangSong"/>
                <a:cs typeface="FangSong"/>
              </a:rPr>
              <a:t>令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61185" y="1025790"/>
            <a:ext cx="28003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FangSong"/>
                <a:cs typeface="FangSong"/>
              </a:rPr>
              <a:t>，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59658" y="1025790"/>
            <a:ext cx="53784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10" dirty="0">
                <a:latin typeface="FangSong"/>
                <a:cs typeface="FangSong"/>
              </a:rPr>
              <a:t>，则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00903" y="1025790"/>
            <a:ext cx="104648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10" dirty="0">
                <a:latin typeface="FangSong"/>
                <a:cs typeface="FangSong"/>
              </a:rPr>
              <a:t>可简</a:t>
            </a:r>
            <a:r>
              <a:rPr sz="2000" dirty="0">
                <a:latin typeface="FangSong"/>
                <a:cs typeface="FangSong"/>
              </a:rPr>
              <a:t>写为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70474" y="1025245"/>
            <a:ext cx="1281873" cy="3052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70468" y="1343285"/>
            <a:ext cx="1282065" cy="0"/>
          </a:xfrm>
          <a:custGeom>
            <a:avLst/>
            <a:gdLst/>
            <a:ahLst/>
            <a:cxnLst/>
            <a:rect l="l" t="t" r="r" b="b"/>
            <a:pathLst>
              <a:path w="1282064">
                <a:moveTo>
                  <a:pt x="0" y="0"/>
                </a:moveTo>
                <a:lnTo>
                  <a:pt x="1281873" y="0"/>
                </a:lnTo>
              </a:path>
            </a:pathLst>
          </a:custGeom>
          <a:ln w="2675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96183" y="1027943"/>
            <a:ext cx="1099102" cy="2647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96173" y="1318747"/>
            <a:ext cx="1099185" cy="0"/>
          </a:xfrm>
          <a:custGeom>
            <a:avLst/>
            <a:gdLst/>
            <a:ahLst/>
            <a:cxnLst/>
            <a:rect l="l" t="t" r="r" b="b"/>
            <a:pathLst>
              <a:path w="1099185">
                <a:moveTo>
                  <a:pt x="0" y="0"/>
                </a:moveTo>
                <a:lnTo>
                  <a:pt x="1099102" y="0"/>
                </a:lnTo>
              </a:path>
            </a:pathLst>
          </a:custGeom>
          <a:ln w="533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27932" y="1034032"/>
            <a:ext cx="557057" cy="299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27922" y="1342218"/>
            <a:ext cx="557530" cy="0"/>
          </a:xfrm>
          <a:custGeom>
            <a:avLst/>
            <a:gdLst/>
            <a:ahLst/>
            <a:cxnLst/>
            <a:rect l="l" t="t" r="r" b="b"/>
            <a:pathLst>
              <a:path w="557529">
                <a:moveTo>
                  <a:pt x="0" y="0"/>
                </a:moveTo>
                <a:lnTo>
                  <a:pt x="557082" y="0"/>
                </a:lnTo>
              </a:path>
            </a:pathLst>
          </a:custGeom>
          <a:ln w="1864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6623" y="1031341"/>
            <a:ext cx="1337692" cy="3052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6617" y="1349381"/>
            <a:ext cx="1337945" cy="0"/>
          </a:xfrm>
          <a:custGeom>
            <a:avLst/>
            <a:gdLst/>
            <a:ahLst/>
            <a:cxnLst/>
            <a:rect l="l" t="t" r="r" b="b"/>
            <a:pathLst>
              <a:path w="1337945">
                <a:moveTo>
                  <a:pt x="0" y="0"/>
                </a:moveTo>
                <a:lnTo>
                  <a:pt x="1337692" y="0"/>
                </a:lnTo>
              </a:path>
            </a:pathLst>
          </a:custGeom>
          <a:ln w="2675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9430" y="1631493"/>
            <a:ext cx="3528625" cy="3048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89420" y="1948897"/>
            <a:ext cx="3528695" cy="0"/>
          </a:xfrm>
          <a:custGeom>
            <a:avLst/>
            <a:gdLst/>
            <a:ahLst/>
            <a:cxnLst/>
            <a:rect l="l" t="t" r="r" b="b"/>
            <a:pathLst>
              <a:path w="3528695">
                <a:moveTo>
                  <a:pt x="0" y="0"/>
                </a:moveTo>
                <a:lnTo>
                  <a:pt x="3528625" y="0"/>
                </a:lnTo>
              </a:path>
            </a:pathLst>
          </a:custGeom>
          <a:ln w="2647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9455" y="2180133"/>
            <a:ext cx="5631087" cy="3048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89444" y="2497537"/>
            <a:ext cx="5631180" cy="0"/>
          </a:xfrm>
          <a:custGeom>
            <a:avLst/>
            <a:gdLst/>
            <a:ahLst/>
            <a:cxnLst/>
            <a:rect l="l" t="t" r="r" b="b"/>
            <a:pathLst>
              <a:path w="5631180">
                <a:moveTo>
                  <a:pt x="0" y="0"/>
                </a:moveTo>
                <a:lnTo>
                  <a:pt x="5631087" y="0"/>
                </a:lnTo>
              </a:path>
            </a:pathLst>
          </a:custGeom>
          <a:ln w="2647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33268" y="2782122"/>
            <a:ext cx="6327445" cy="3048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44534" y="3160477"/>
            <a:ext cx="6327775" cy="0"/>
          </a:xfrm>
          <a:custGeom>
            <a:avLst/>
            <a:gdLst/>
            <a:ahLst/>
            <a:cxnLst/>
            <a:rect l="l" t="t" r="r" b="b"/>
            <a:pathLst>
              <a:path w="6327775">
                <a:moveTo>
                  <a:pt x="0" y="0"/>
                </a:moveTo>
                <a:lnTo>
                  <a:pt x="6327445" y="0"/>
                </a:lnTo>
              </a:path>
            </a:pathLst>
          </a:custGeom>
          <a:ln w="2647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37532" y="1395983"/>
            <a:ext cx="1434084" cy="7056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26606" y="2721779"/>
            <a:ext cx="8432165" cy="3680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20" indent="-173355">
              <a:lnSpc>
                <a:spcPct val="100000"/>
              </a:lnSpc>
            </a:pPr>
            <a:r>
              <a:rPr sz="2200" spc="-20" dirty="0">
                <a:latin typeface="FangSong"/>
                <a:cs typeface="FangSong"/>
              </a:rPr>
              <a:t>则</a:t>
            </a:r>
            <a:r>
              <a:rPr sz="2200" b="1" spc="-25" dirty="0">
                <a:solidFill>
                  <a:srgbClr val="0000FF"/>
                </a:solidFill>
                <a:latin typeface="FangSong"/>
                <a:cs typeface="FangSong"/>
              </a:rPr>
              <a:t>似然</a:t>
            </a:r>
            <a:r>
              <a:rPr sz="2200" b="1" spc="-20" dirty="0">
                <a:solidFill>
                  <a:srgbClr val="0000FF"/>
                </a:solidFill>
                <a:latin typeface="FangSong"/>
                <a:cs typeface="FangSong"/>
              </a:rPr>
              <a:t>项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可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重</a:t>
            </a:r>
            <a:r>
              <a:rPr sz="2200" spc="-15" dirty="0">
                <a:solidFill>
                  <a:srgbClr val="C00000"/>
                </a:solidFill>
                <a:latin typeface="FangSong"/>
                <a:cs typeface="FangSong"/>
              </a:rPr>
              <a:t>写</a:t>
            </a:r>
            <a:r>
              <a:rPr sz="2200" spc="-25" dirty="0">
                <a:latin typeface="FangSong"/>
                <a:cs typeface="FangSong"/>
              </a:rPr>
              <a:t>为</a:t>
            </a:r>
            <a:endParaRPr sz="2200" dirty="0">
              <a:latin typeface="FangSong"/>
              <a:cs typeface="FangSong"/>
            </a:endParaRPr>
          </a:p>
          <a:p>
            <a:pPr>
              <a:lnSpc>
                <a:spcPct val="100000"/>
              </a:lnSpc>
            </a:pPr>
            <a:endParaRPr sz="2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85420">
              <a:lnSpc>
                <a:spcPct val="100000"/>
              </a:lnSpc>
            </a:pPr>
            <a:r>
              <a:rPr sz="2200" spc="-20" dirty="0">
                <a:latin typeface="FangSong"/>
                <a:cs typeface="FangSong"/>
              </a:rPr>
              <a:t>于</a:t>
            </a:r>
            <a:r>
              <a:rPr sz="2200" spc="-25" dirty="0">
                <a:latin typeface="FangSong"/>
                <a:cs typeface="FangSong"/>
              </a:rPr>
              <a:t>是，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最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大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化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似然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函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数</a:t>
            </a:r>
            <a:endParaRPr sz="2200" dirty="0">
              <a:solidFill>
                <a:srgbClr val="0000FF"/>
              </a:solidFill>
              <a:latin typeface="FangSong"/>
              <a:cs typeface="FangSong"/>
            </a:endParaRPr>
          </a:p>
          <a:p>
            <a:pPr>
              <a:lnSpc>
                <a:spcPct val="100000"/>
              </a:lnSpc>
            </a:pPr>
            <a:endParaRPr sz="2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2350" dirty="0">
              <a:latin typeface="Times New Roman"/>
              <a:cs typeface="Times New Roman"/>
            </a:endParaRPr>
          </a:p>
          <a:p>
            <a:pPr marL="1293495">
              <a:lnSpc>
                <a:spcPct val="100000"/>
              </a:lnSpc>
            </a:pPr>
            <a:r>
              <a:rPr sz="2200" b="1" spc="-20" dirty="0">
                <a:solidFill>
                  <a:srgbClr val="C00000"/>
                </a:solidFill>
                <a:latin typeface="FangSong"/>
                <a:cs typeface="FangSong"/>
              </a:rPr>
              <a:t>等</a:t>
            </a:r>
            <a:r>
              <a:rPr sz="2200" b="1" spc="-25" dirty="0">
                <a:solidFill>
                  <a:srgbClr val="C00000"/>
                </a:solidFill>
                <a:latin typeface="FangSong"/>
                <a:cs typeface="FangSong"/>
              </a:rPr>
              <a:t>价为最小化</a:t>
            </a:r>
            <a:endParaRPr lang="en-US" sz="2200" b="1" dirty="0">
              <a:solidFill>
                <a:srgbClr val="C00000"/>
              </a:solidFill>
              <a:latin typeface="Times New Roman"/>
              <a:cs typeface="Times New Roman"/>
            </a:endParaRPr>
          </a:p>
          <a:p>
            <a:pPr marL="3082290">
              <a:lnSpc>
                <a:spcPct val="100000"/>
              </a:lnSpc>
              <a:spcBef>
                <a:spcPts val="1330"/>
              </a:spcBef>
            </a:pPr>
            <a:endParaRPr lang="en-US" altLang="zh-CN" sz="2000" spc="-5" dirty="0">
              <a:solidFill>
                <a:srgbClr val="0000FF"/>
              </a:solidFill>
              <a:latin typeface="FangSong"/>
              <a:cs typeface="FangSong"/>
            </a:endParaRPr>
          </a:p>
          <a:p>
            <a:pPr marL="3082290">
              <a:lnSpc>
                <a:spcPct val="100000"/>
              </a:lnSpc>
              <a:spcBef>
                <a:spcPts val="1330"/>
              </a:spcBef>
            </a:pPr>
            <a:r>
              <a:rPr sz="2000" spc="-5" dirty="0" err="1">
                <a:solidFill>
                  <a:srgbClr val="0000FF"/>
                </a:solidFill>
                <a:latin typeface="FangSong"/>
                <a:cs typeface="FangSong"/>
              </a:rPr>
              <a:t>高</a:t>
            </a:r>
            <a:r>
              <a:rPr sz="2000" dirty="0" err="1">
                <a:solidFill>
                  <a:srgbClr val="0000FF"/>
                </a:solidFill>
                <a:latin typeface="FangSong"/>
                <a:cs typeface="FangSong"/>
              </a:rPr>
              <a:t>阶可</a:t>
            </a:r>
            <a:r>
              <a:rPr sz="2000" spc="-20" dirty="0" err="1">
                <a:solidFill>
                  <a:srgbClr val="0000FF"/>
                </a:solidFill>
                <a:latin typeface="FangSong"/>
                <a:cs typeface="FangSong"/>
              </a:rPr>
              <a:t>导</a:t>
            </a:r>
            <a:r>
              <a:rPr sz="2000" dirty="0" err="1">
                <a:solidFill>
                  <a:srgbClr val="0000FF"/>
                </a:solidFill>
                <a:latin typeface="FangSong"/>
                <a:cs typeface="FangSong"/>
              </a:rPr>
              <a:t>连</a:t>
            </a:r>
            <a:r>
              <a:rPr sz="2000" spc="-20" dirty="0" err="1">
                <a:solidFill>
                  <a:srgbClr val="0000FF"/>
                </a:solidFill>
                <a:latin typeface="FangSong"/>
                <a:cs typeface="FangSong"/>
              </a:rPr>
              <a:t>续</a:t>
            </a:r>
            <a:r>
              <a:rPr sz="2000" dirty="0" err="1">
                <a:solidFill>
                  <a:srgbClr val="0000FF"/>
                </a:solidFill>
                <a:latin typeface="FangSong"/>
                <a:cs typeface="FangSong"/>
              </a:rPr>
              <a:t>凸函</a:t>
            </a:r>
            <a:r>
              <a:rPr sz="2000" spc="-10" dirty="0" err="1">
                <a:solidFill>
                  <a:srgbClr val="0000FF"/>
                </a:solidFill>
                <a:latin typeface="FangSong"/>
                <a:cs typeface="FangSong"/>
              </a:rPr>
              <a:t>数</a:t>
            </a:r>
            <a:r>
              <a:rPr sz="2000" spc="-15" dirty="0" err="1">
                <a:solidFill>
                  <a:srgbClr val="0000FF"/>
                </a:solidFill>
                <a:latin typeface="FangSong"/>
                <a:cs typeface="FangSong"/>
              </a:rPr>
              <a:t>，</a:t>
            </a:r>
            <a:r>
              <a:rPr sz="2000" dirty="0" err="1">
                <a:solidFill>
                  <a:srgbClr val="0000FF"/>
                </a:solidFill>
                <a:latin typeface="FangSong"/>
                <a:cs typeface="FangSong"/>
              </a:rPr>
              <a:t>可</a:t>
            </a:r>
            <a:r>
              <a:rPr sz="2000" spc="-20" dirty="0" err="1">
                <a:solidFill>
                  <a:srgbClr val="0000FF"/>
                </a:solidFill>
                <a:latin typeface="FangSong"/>
                <a:cs typeface="FangSong"/>
              </a:rPr>
              <a:t>用</a:t>
            </a:r>
            <a:r>
              <a:rPr sz="2000" dirty="0" err="1">
                <a:solidFill>
                  <a:srgbClr val="0000FF"/>
                </a:solidFill>
                <a:latin typeface="FangSong"/>
                <a:cs typeface="FangSong"/>
              </a:rPr>
              <a:t>经典</a:t>
            </a:r>
            <a:r>
              <a:rPr sz="2000" spc="-10" dirty="0" err="1">
                <a:solidFill>
                  <a:srgbClr val="0000FF"/>
                </a:solidFill>
                <a:latin typeface="FangSong"/>
                <a:cs typeface="FangSong"/>
              </a:rPr>
              <a:t>的</a:t>
            </a:r>
            <a:r>
              <a:rPr sz="2000" spc="-15" dirty="0" err="1">
                <a:solidFill>
                  <a:srgbClr val="0000FF"/>
                </a:solidFill>
                <a:latin typeface="FangSong"/>
                <a:cs typeface="FangSong"/>
              </a:rPr>
              <a:t>数</a:t>
            </a:r>
            <a:r>
              <a:rPr sz="2000" dirty="0" err="1">
                <a:solidFill>
                  <a:srgbClr val="0000FF"/>
                </a:solidFill>
                <a:latin typeface="FangSong"/>
                <a:cs typeface="FangSong"/>
              </a:rPr>
              <a:t>值</a:t>
            </a:r>
            <a:r>
              <a:rPr sz="2000" spc="-20" dirty="0" err="1">
                <a:solidFill>
                  <a:srgbClr val="0000FF"/>
                </a:solidFill>
                <a:latin typeface="FangSong"/>
                <a:cs typeface="FangSong"/>
              </a:rPr>
              <a:t>优</a:t>
            </a:r>
            <a:r>
              <a:rPr sz="2000" dirty="0" err="1">
                <a:solidFill>
                  <a:srgbClr val="0000FF"/>
                </a:solidFill>
                <a:latin typeface="FangSong"/>
                <a:cs typeface="FangSong"/>
              </a:rPr>
              <a:t>化方法</a:t>
            </a:r>
            <a:endParaRPr sz="2000" dirty="0">
              <a:latin typeface="FangSong"/>
              <a:cs typeface="FangSong"/>
            </a:endParaRPr>
          </a:p>
          <a:p>
            <a:pPr marL="2580640">
              <a:lnSpc>
                <a:spcPct val="100000"/>
              </a:lnSpc>
            </a:pPr>
            <a:r>
              <a:rPr sz="2000" spc="10" dirty="0">
                <a:solidFill>
                  <a:srgbClr val="0000FF"/>
                </a:solidFill>
                <a:latin typeface="FangSong"/>
                <a:cs typeface="FangSong"/>
              </a:rPr>
              <a:t>如梯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度下</a:t>
            </a:r>
            <a:r>
              <a:rPr sz="2000" spc="-15" dirty="0">
                <a:solidFill>
                  <a:srgbClr val="0000FF"/>
                </a:solidFill>
                <a:latin typeface="FangSong"/>
                <a:cs typeface="FangSong"/>
              </a:rPr>
              <a:t>降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法</a:t>
            </a:r>
            <a:r>
              <a:rPr sz="2000" dirty="0">
                <a:solidFill>
                  <a:srgbClr val="0000FF"/>
                </a:solidFill>
                <a:latin typeface="Verdana"/>
                <a:cs typeface="Verdana"/>
              </a:rPr>
              <a:t>/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牛</a:t>
            </a:r>
            <a:r>
              <a:rPr sz="2000" spc="-15" dirty="0">
                <a:solidFill>
                  <a:srgbClr val="0000FF"/>
                </a:solidFill>
                <a:latin typeface="FangSong"/>
                <a:cs typeface="FangSong"/>
              </a:rPr>
              <a:t>顿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法</a:t>
            </a:r>
            <a:r>
              <a:rPr sz="2000" spc="-340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sz="1600" spc="-15" dirty="0">
                <a:solidFill>
                  <a:srgbClr val="0000FF"/>
                </a:solidFill>
                <a:latin typeface="Verdana"/>
                <a:cs typeface="Verdana"/>
              </a:rPr>
              <a:t>[</a:t>
            </a:r>
            <a:r>
              <a:rPr sz="1600" spc="-20" dirty="0">
                <a:solidFill>
                  <a:srgbClr val="0000FF"/>
                </a:solidFill>
                <a:latin typeface="Verdana"/>
                <a:cs typeface="Verdana"/>
              </a:rPr>
              <a:t>Boy</a:t>
            </a:r>
            <a:r>
              <a:rPr sz="1600" spc="-10" dirty="0">
                <a:solidFill>
                  <a:srgbClr val="0000FF"/>
                </a:solidFill>
                <a:latin typeface="Verdana"/>
                <a:cs typeface="Verdana"/>
              </a:rPr>
              <a:t>d</a:t>
            </a:r>
            <a:r>
              <a:rPr sz="1600" spc="20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Verdana"/>
                <a:cs typeface="Verdana"/>
              </a:rPr>
              <a:t>and</a:t>
            </a:r>
            <a:r>
              <a:rPr sz="1600" spc="1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600" spc="-90" dirty="0">
                <a:solidFill>
                  <a:srgbClr val="0000FF"/>
                </a:solidFill>
                <a:latin typeface="Verdana"/>
                <a:cs typeface="Verdana"/>
              </a:rPr>
              <a:t>V</a:t>
            </a:r>
            <a:r>
              <a:rPr sz="1600" spc="-10" dirty="0">
                <a:solidFill>
                  <a:srgbClr val="0000FF"/>
                </a:solidFill>
                <a:latin typeface="Verdana"/>
                <a:cs typeface="Verdana"/>
              </a:rPr>
              <a:t>ande</a:t>
            </a:r>
            <a:r>
              <a:rPr sz="1600" spc="-25" dirty="0">
                <a:solidFill>
                  <a:srgbClr val="0000FF"/>
                </a:solidFill>
                <a:latin typeface="Verdana"/>
                <a:cs typeface="Verdana"/>
              </a:rPr>
              <a:t>n</a:t>
            </a:r>
            <a:r>
              <a:rPr sz="1600" spc="-10" dirty="0">
                <a:solidFill>
                  <a:srgbClr val="0000FF"/>
                </a:solidFill>
                <a:latin typeface="Verdana"/>
                <a:cs typeface="Verdana"/>
              </a:rPr>
              <a:t>bergh</a:t>
            </a:r>
            <a:r>
              <a:rPr sz="1600" spc="-15" dirty="0">
                <a:solidFill>
                  <a:srgbClr val="0000FF"/>
                </a:solidFill>
                <a:latin typeface="Verdana"/>
                <a:cs typeface="Verdana"/>
              </a:rPr>
              <a:t>e</a:t>
            </a:r>
            <a:r>
              <a:rPr sz="1600" spc="-10" dirty="0">
                <a:solidFill>
                  <a:srgbClr val="0000FF"/>
                </a:solidFill>
                <a:latin typeface="Verdana"/>
                <a:cs typeface="Verdana"/>
              </a:rPr>
              <a:t>,</a:t>
            </a:r>
            <a:r>
              <a:rPr sz="1600" spc="40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Verdana"/>
                <a:cs typeface="Verdana"/>
              </a:rPr>
              <a:t>2004]</a:t>
            </a:r>
            <a:endParaRPr sz="1600" dirty="0">
              <a:latin typeface="Verdana"/>
              <a:cs typeface="Verdan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83287" y="258282"/>
            <a:ext cx="1721714" cy="482015"/>
          </a:xfrm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800" spc="-25" dirty="0">
                <a:latin typeface="FangSong"/>
                <a:cs typeface="FangSong"/>
              </a:rPr>
              <a:t>求</a:t>
            </a:r>
            <a:r>
              <a:rPr sz="2800" spc="-30" dirty="0">
                <a:latin typeface="FangSong"/>
                <a:cs typeface="FangSong"/>
              </a:rPr>
              <a:t>解思路</a:t>
            </a:r>
            <a:endParaRPr sz="2800" dirty="0">
              <a:latin typeface="FangSong"/>
              <a:cs typeface="FangSong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8279" y="1651583"/>
            <a:ext cx="5867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再令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745223" y="1997964"/>
            <a:ext cx="1543812" cy="6568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71233" y="4685870"/>
            <a:ext cx="4749621" cy="6096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40991" y="5477922"/>
            <a:ext cx="5123815" cy="0"/>
          </a:xfrm>
          <a:custGeom>
            <a:avLst/>
            <a:gdLst/>
            <a:ahLst/>
            <a:cxnLst/>
            <a:rect l="l" t="t" r="r" b="b"/>
            <a:pathLst>
              <a:path w="5123815">
                <a:moveTo>
                  <a:pt x="0" y="0"/>
                </a:moveTo>
                <a:lnTo>
                  <a:pt x="5123763" y="0"/>
                </a:lnTo>
              </a:path>
            </a:pathLst>
          </a:custGeom>
          <a:ln w="2919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59327" y="3464561"/>
            <a:ext cx="3883152" cy="9845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884070E-1A94-9E47-805F-FE6C761D799A}"/>
              </a:ext>
            </a:extLst>
          </p:cNvPr>
          <p:cNvSpPr/>
          <p:nvPr/>
        </p:nvSpPr>
        <p:spPr>
          <a:xfrm>
            <a:off x="128669" y="5476701"/>
            <a:ext cx="2133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b="1" dirty="0">
                <a:solidFill>
                  <a:srgbClr val="C00000"/>
                </a:solidFill>
              </a:rPr>
              <a:t>最优解再代回，得到</a:t>
            </a:r>
            <a:r>
              <a:rPr lang="zh-CN" altLang="en-US" b="1" dirty="0">
                <a:solidFill>
                  <a:srgbClr val="C00000"/>
                </a:solidFill>
              </a:rPr>
              <a:t>学到的</a:t>
            </a:r>
            <a:r>
              <a:rPr lang="zh-Hans" altLang="en-US" b="1" dirty="0">
                <a:solidFill>
                  <a:srgbClr val="C00000"/>
                </a:solidFill>
              </a:rPr>
              <a:t>回归模型。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0" name="任意形状 29">
            <a:extLst>
              <a:ext uri="{FF2B5EF4-FFF2-40B4-BE49-F238E27FC236}">
                <a16:creationId xmlns:a16="http://schemas.microsoft.com/office/drawing/2014/main" id="{7E5B7258-3FCB-404C-8B1E-CB3CF4038EAD}"/>
              </a:ext>
            </a:extLst>
          </p:cNvPr>
          <p:cNvSpPr/>
          <p:nvPr/>
        </p:nvSpPr>
        <p:spPr>
          <a:xfrm>
            <a:off x="76201" y="2180133"/>
            <a:ext cx="1052041" cy="3115337"/>
          </a:xfrm>
          <a:custGeom>
            <a:avLst/>
            <a:gdLst>
              <a:gd name="connsiteX0" fmla="*/ 1328057 w 1328057"/>
              <a:gd name="connsiteY0" fmla="*/ 3374572 h 3374572"/>
              <a:gd name="connsiteX1" fmla="*/ 1161142 w 1328057"/>
              <a:gd name="connsiteY1" fmla="*/ 3367314 h 3374572"/>
              <a:gd name="connsiteX2" fmla="*/ 1117600 w 1328057"/>
              <a:gd name="connsiteY2" fmla="*/ 3352800 h 3374572"/>
              <a:gd name="connsiteX3" fmla="*/ 1095828 w 1328057"/>
              <a:gd name="connsiteY3" fmla="*/ 3345543 h 3374572"/>
              <a:gd name="connsiteX4" fmla="*/ 1023257 w 1328057"/>
              <a:gd name="connsiteY4" fmla="*/ 3302000 h 3374572"/>
              <a:gd name="connsiteX5" fmla="*/ 957942 w 1328057"/>
              <a:gd name="connsiteY5" fmla="*/ 3258457 h 3374572"/>
              <a:gd name="connsiteX6" fmla="*/ 936171 w 1328057"/>
              <a:gd name="connsiteY6" fmla="*/ 3243943 h 3374572"/>
              <a:gd name="connsiteX7" fmla="*/ 899885 w 1328057"/>
              <a:gd name="connsiteY7" fmla="*/ 3207657 h 3374572"/>
              <a:gd name="connsiteX8" fmla="*/ 827314 w 1328057"/>
              <a:gd name="connsiteY8" fmla="*/ 3156857 h 3374572"/>
              <a:gd name="connsiteX9" fmla="*/ 798285 w 1328057"/>
              <a:gd name="connsiteY9" fmla="*/ 3135086 h 3374572"/>
              <a:gd name="connsiteX10" fmla="*/ 762000 w 1328057"/>
              <a:gd name="connsiteY10" fmla="*/ 3113314 h 3374572"/>
              <a:gd name="connsiteX11" fmla="*/ 747485 w 1328057"/>
              <a:gd name="connsiteY11" fmla="*/ 3098800 h 3374572"/>
              <a:gd name="connsiteX12" fmla="*/ 725714 w 1328057"/>
              <a:gd name="connsiteY12" fmla="*/ 3084286 h 3374572"/>
              <a:gd name="connsiteX13" fmla="*/ 653142 w 1328057"/>
              <a:gd name="connsiteY13" fmla="*/ 3004457 h 3374572"/>
              <a:gd name="connsiteX14" fmla="*/ 609600 w 1328057"/>
              <a:gd name="connsiteY14" fmla="*/ 2975429 h 3374572"/>
              <a:gd name="connsiteX15" fmla="*/ 587828 w 1328057"/>
              <a:gd name="connsiteY15" fmla="*/ 2946400 h 3374572"/>
              <a:gd name="connsiteX16" fmla="*/ 529771 w 1328057"/>
              <a:gd name="connsiteY16" fmla="*/ 2881086 h 3374572"/>
              <a:gd name="connsiteX17" fmla="*/ 522514 w 1328057"/>
              <a:gd name="connsiteY17" fmla="*/ 2859314 h 3374572"/>
              <a:gd name="connsiteX18" fmla="*/ 500742 w 1328057"/>
              <a:gd name="connsiteY18" fmla="*/ 2837543 h 3374572"/>
              <a:gd name="connsiteX19" fmla="*/ 471714 w 1328057"/>
              <a:gd name="connsiteY19" fmla="*/ 2801257 h 3374572"/>
              <a:gd name="connsiteX20" fmla="*/ 457200 w 1328057"/>
              <a:gd name="connsiteY20" fmla="*/ 2772229 h 3374572"/>
              <a:gd name="connsiteX21" fmla="*/ 420914 w 1328057"/>
              <a:gd name="connsiteY21" fmla="*/ 2728686 h 3374572"/>
              <a:gd name="connsiteX22" fmla="*/ 399142 w 1328057"/>
              <a:gd name="connsiteY22" fmla="*/ 2677886 h 3374572"/>
              <a:gd name="connsiteX23" fmla="*/ 377371 w 1328057"/>
              <a:gd name="connsiteY23" fmla="*/ 2641600 h 3374572"/>
              <a:gd name="connsiteX24" fmla="*/ 348342 w 1328057"/>
              <a:gd name="connsiteY24" fmla="*/ 2583543 h 3374572"/>
              <a:gd name="connsiteX25" fmla="*/ 319314 w 1328057"/>
              <a:gd name="connsiteY25" fmla="*/ 2540000 h 3374572"/>
              <a:gd name="connsiteX26" fmla="*/ 297542 w 1328057"/>
              <a:gd name="connsiteY26" fmla="*/ 2489200 h 3374572"/>
              <a:gd name="connsiteX27" fmla="*/ 275771 w 1328057"/>
              <a:gd name="connsiteY27" fmla="*/ 2452914 h 3374572"/>
              <a:gd name="connsiteX28" fmla="*/ 254000 w 1328057"/>
              <a:gd name="connsiteY28" fmla="*/ 2409372 h 3374572"/>
              <a:gd name="connsiteX29" fmla="*/ 246742 w 1328057"/>
              <a:gd name="connsiteY29" fmla="*/ 2387600 h 3374572"/>
              <a:gd name="connsiteX30" fmla="*/ 232228 w 1328057"/>
              <a:gd name="connsiteY30" fmla="*/ 2351314 h 3374572"/>
              <a:gd name="connsiteX31" fmla="*/ 210457 w 1328057"/>
              <a:gd name="connsiteY31" fmla="*/ 2315029 h 3374572"/>
              <a:gd name="connsiteX32" fmla="*/ 195942 w 1328057"/>
              <a:gd name="connsiteY32" fmla="*/ 2271486 h 3374572"/>
              <a:gd name="connsiteX33" fmla="*/ 166914 w 1328057"/>
              <a:gd name="connsiteY33" fmla="*/ 2198914 h 3374572"/>
              <a:gd name="connsiteX34" fmla="*/ 152400 w 1328057"/>
              <a:gd name="connsiteY34" fmla="*/ 2155372 h 3374572"/>
              <a:gd name="connsiteX35" fmla="*/ 145142 w 1328057"/>
              <a:gd name="connsiteY35" fmla="*/ 2133600 h 3374572"/>
              <a:gd name="connsiteX36" fmla="*/ 130628 w 1328057"/>
              <a:gd name="connsiteY36" fmla="*/ 2111829 h 3374572"/>
              <a:gd name="connsiteX37" fmla="*/ 123371 w 1328057"/>
              <a:gd name="connsiteY37" fmla="*/ 2068286 h 3374572"/>
              <a:gd name="connsiteX38" fmla="*/ 108857 w 1328057"/>
              <a:gd name="connsiteY38" fmla="*/ 2010229 h 3374572"/>
              <a:gd name="connsiteX39" fmla="*/ 94342 w 1328057"/>
              <a:gd name="connsiteY39" fmla="*/ 1763486 h 3374572"/>
              <a:gd name="connsiteX40" fmla="*/ 87085 w 1328057"/>
              <a:gd name="connsiteY40" fmla="*/ 1625600 h 3374572"/>
              <a:gd name="connsiteX41" fmla="*/ 79828 w 1328057"/>
              <a:gd name="connsiteY41" fmla="*/ 1516743 h 3374572"/>
              <a:gd name="connsiteX42" fmla="*/ 65314 w 1328057"/>
              <a:gd name="connsiteY42" fmla="*/ 1248229 h 3374572"/>
              <a:gd name="connsiteX43" fmla="*/ 50800 w 1328057"/>
              <a:gd name="connsiteY43" fmla="*/ 1132114 h 3374572"/>
              <a:gd name="connsiteX44" fmla="*/ 36285 w 1328057"/>
              <a:gd name="connsiteY44" fmla="*/ 1059543 h 3374572"/>
              <a:gd name="connsiteX45" fmla="*/ 29028 w 1328057"/>
              <a:gd name="connsiteY45" fmla="*/ 986972 h 3374572"/>
              <a:gd name="connsiteX46" fmla="*/ 21771 w 1328057"/>
              <a:gd name="connsiteY46" fmla="*/ 856343 h 3374572"/>
              <a:gd name="connsiteX47" fmla="*/ 7257 w 1328057"/>
              <a:gd name="connsiteY47" fmla="*/ 791029 h 3374572"/>
              <a:gd name="connsiteX48" fmla="*/ 0 w 1328057"/>
              <a:gd name="connsiteY48" fmla="*/ 754743 h 3374572"/>
              <a:gd name="connsiteX49" fmla="*/ 7257 w 1328057"/>
              <a:gd name="connsiteY49" fmla="*/ 624114 h 3374572"/>
              <a:gd name="connsiteX50" fmla="*/ 21771 w 1328057"/>
              <a:gd name="connsiteY50" fmla="*/ 551543 h 3374572"/>
              <a:gd name="connsiteX51" fmla="*/ 72571 w 1328057"/>
              <a:gd name="connsiteY51" fmla="*/ 493486 h 3374572"/>
              <a:gd name="connsiteX52" fmla="*/ 94342 w 1328057"/>
              <a:gd name="connsiteY52" fmla="*/ 471714 h 3374572"/>
              <a:gd name="connsiteX53" fmla="*/ 108857 w 1328057"/>
              <a:gd name="connsiteY53" fmla="*/ 457200 h 3374572"/>
              <a:gd name="connsiteX54" fmla="*/ 130628 w 1328057"/>
              <a:gd name="connsiteY54" fmla="*/ 442686 h 3374572"/>
              <a:gd name="connsiteX55" fmla="*/ 174171 w 1328057"/>
              <a:gd name="connsiteY55" fmla="*/ 399143 h 3374572"/>
              <a:gd name="connsiteX56" fmla="*/ 195942 w 1328057"/>
              <a:gd name="connsiteY56" fmla="*/ 377372 h 3374572"/>
              <a:gd name="connsiteX57" fmla="*/ 268514 w 1328057"/>
              <a:gd name="connsiteY57" fmla="*/ 326572 h 3374572"/>
              <a:gd name="connsiteX58" fmla="*/ 326571 w 1328057"/>
              <a:gd name="connsiteY58" fmla="*/ 283029 h 3374572"/>
              <a:gd name="connsiteX59" fmla="*/ 362857 w 1328057"/>
              <a:gd name="connsiteY59" fmla="*/ 254000 h 3374572"/>
              <a:gd name="connsiteX60" fmla="*/ 391885 w 1328057"/>
              <a:gd name="connsiteY60" fmla="*/ 232229 h 3374572"/>
              <a:gd name="connsiteX61" fmla="*/ 428171 w 1328057"/>
              <a:gd name="connsiteY61" fmla="*/ 203200 h 3374572"/>
              <a:gd name="connsiteX62" fmla="*/ 449942 w 1328057"/>
              <a:gd name="connsiteY62" fmla="*/ 195943 h 3374572"/>
              <a:gd name="connsiteX63" fmla="*/ 508000 w 1328057"/>
              <a:gd name="connsiteY63" fmla="*/ 166914 h 3374572"/>
              <a:gd name="connsiteX64" fmla="*/ 580571 w 1328057"/>
              <a:gd name="connsiteY64" fmla="*/ 152400 h 3374572"/>
              <a:gd name="connsiteX65" fmla="*/ 609600 w 1328057"/>
              <a:gd name="connsiteY65" fmla="*/ 145143 h 3374572"/>
              <a:gd name="connsiteX66" fmla="*/ 631371 w 1328057"/>
              <a:gd name="connsiteY66" fmla="*/ 130629 h 3374572"/>
              <a:gd name="connsiteX67" fmla="*/ 660400 w 1328057"/>
              <a:gd name="connsiteY67" fmla="*/ 87086 h 3374572"/>
              <a:gd name="connsiteX68" fmla="*/ 682171 w 1328057"/>
              <a:gd name="connsiteY68" fmla="*/ 72572 h 3374572"/>
              <a:gd name="connsiteX69" fmla="*/ 703942 w 1328057"/>
              <a:gd name="connsiteY69" fmla="*/ 29029 h 3374572"/>
              <a:gd name="connsiteX70" fmla="*/ 711200 w 1328057"/>
              <a:gd name="connsiteY70" fmla="*/ 7257 h 3374572"/>
              <a:gd name="connsiteX71" fmla="*/ 732971 w 1328057"/>
              <a:gd name="connsiteY71" fmla="*/ 0 h 3374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328057" h="3374572">
                <a:moveTo>
                  <a:pt x="1328057" y="3374572"/>
                </a:moveTo>
                <a:cubicBezTo>
                  <a:pt x="1272419" y="3372153"/>
                  <a:pt x="1216537" y="3373045"/>
                  <a:pt x="1161142" y="3367314"/>
                </a:cubicBezTo>
                <a:cubicBezTo>
                  <a:pt x="1145924" y="3365740"/>
                  <a:pt x="1132114" y="3357638"/>
                  <a:pt x="1117600" y="3352800"/>
                </a:cubicBezTo>
                <a:lnTo>
                  <a:pt x="1095828" y="3345543"/>
                </a:lnTo>
                <a:cubicBezTo>
                  <a:pt x="1026809" y="3293779"/>
                  <a:pt x="1113856" y="3356359"/>
                  <a:pt x="1023257" y="3302000"/>
                </a:cubicBezTo>
                <a:cubicBezTo>
                  <a:pt x="1000820" y="3288538"/>
                  <a:pt x="979714" y="3272971"/>
                  <a:pt x="957942" y="3258457"/>
                </a:cubicBezTo>
                <a:cubicBezTo>
                  <a:pt x="950685" y="3253619"/>
                  <a:pt x="942338" y="3250110"/>
                  <a:pt x="936171" y="3243943"/>
                </a:cubicBezTo>
                <a:cubicBezTo>
                  <a:pt x="924076" y="3231848"/>
                  <a:pt x="912670" y="3219021"/>
                  <a:pt x="899885" y="3207657"/>
                </a:cubicBezTo>
                <a:cubicBezTo>
                  <a:pt x="881950" y="3191715"/>
                  <a:pt x="844795" y="3169093"/>
                  <a:pt x="827314" y="3156857"/>
                </a:cubicBezTo>
                <a:cubicBezTo>
                  <a:pt x="817405" y="3149921"/>
                  <a:pt x="808349" y="3141795"/>
                  <a:pt x="798285" y="3135086"/>
                </a:cubicBezTo>
                <a:cubicBezTo>
                  <a:pt x="786549" y="3127262"/>
                  <a:pt x="773478" y="3121513"/>
                  <a:pt x="762000" y="3113314"/>
                </a:cubicBezTo>
                <a:cubicBezTo>
                  <a:pt x="756432" y="3109337"/>
                  <a:pt x="752828" y="3103074"/>
                  <a:pt x="747485" y="3098800"/>
                </a:cubicBezTo>
                <a:cubicBezTo>
                  <a:pt x="740674" y="3093352"/>
                  <a:pt x="732971" y="3089124"/>
                  <a:pt x="725714" y="3084286"/>
                </a:cubicBezTo>
                <a:cubicBezTo>
                  <a:pt x="704205" y="3052021"/>
                  <a:pt x="691681" y="3030150"/>
                  <a:pt x="653142" y="3004457"/>
                </a:cubicBezTo>
                <a:cubicBezTo>
                  <a:pt x="638628" y="2994781"/>
                  <a:pt x="622638" y="2987018"/>
                  <a:pt x="609600" y="2975429"/>
                </a:cubicBezTo>
                <a:cubicBezTo>
                  <a:pt x="600560" y="2967393"/>
                  <a:pt x="595864" y="2955440"/>
                  <a:pt x="587828" y="2946400"/>
                </a:cubicBezTo>
                <a:cubicBezTo>
                  <a:pt x="516088" y="2865693"/>
                  <a:pt x="580827" y="2949161"/>
                  <a:pt x="529771" y="2881086"/>
                </a:cubicBezTo>
                <a:cubicBezTo>
                  <a:pt x="527352" y="2873829"/>
                  <a:pt x="526757" y="2865679"/>
                  <a:pt x="522514" y="2859314"/>
                </a:cubicBezTo>
                <a:cubicBezTo>
                  <a:pt x="516821" y="2850775"/>
                  <a:pt x="507500" y="2845267"/>
                  <a:pt x="500742" y="2837543"/>
                </a:cubicBezTo>
                <a:cubicBezTo>
                  <a:pt x="490542" y="2825886"/>
                  <a:pt x="480306" y="2814145"/>
                  <a:pt x="471714" y="2801257"/>
                </a:cubicBezTo>
                <a:cubicBezTo>
                  <a:pt x="465713" y="2792256"/>
                  <a:pt x="462567" y="2781622"/>
                  <a:pt x="457200" y="2772229"/>
                </a:cubicBezTo>
                <a:cubicBezTo>
                  <a:pt x="443728" y="2748654"/>
                  <a:pt x="440926" y="2748698"/>
                  <a:pt x="420914" y="2728686"/>
                </a:cubicBezTo>
                <a:cubicBezTo>
                  <a:pt x="412348" y="2702988"/>
                  <a:pt x="414091" y="2704794"/>
                  <a:pt x="399142" y="2677886"/>
                </a:cubicBezTo>
                <a:cubicBezTo>
                  <a:pt x="392292" y="2665556"/>
                  <a:pt x="384058" y="2654019"/>
                  <a:pt x="377371" y="2641600"/>
                </a:cubicBezTo>
                <a:cubicBezTo>
                  <a:pt x="367113" y="2622550"/>
                  <a:pt x="360344" y="2601546"/>
                  <a:pt x="348342" y="2583543"/>
                </a:cubicBezTo>
                <a:cubicBezTo>
                  <a:pt x="338666" y="2569029"/>
                  <a:pt x="324830" y="2556549"/>
                  <a:pt x="319314" y="2540000"/>
                </a:cubicBezTo>
                <a:cubicBezTo>
                  <a:pt x="302295" y="2488944"/>
                  <a:pt x="324445" y="2551973"/>
                  <a:pt x="297542" y="2489200"/>
                </a:cubicBezTo>
                <a:cubicBezTo>
                  <a:pt x="283410" y="2456226"/>
                  <a:pt x="299908" y="2477053"/>
                  <a:pt x="275771" y="2452914"/>
                </a:cubicBezTo>
                <a:cubicBezTo>
                  <a:pt x="257531" y="2398195"/>
                  <a:pt x="282135" y="2465640"/>
                  <a:pt x="254000" y="2409372"/>
                </a:cubicBezTo>
                <a:cubicBezTo>
                  <a:pt x="250579" y="2402530"/>
                  <a:pt x="249428" y="2394763"/>
                  <a:pt x="246742" y="2387600"/>
                </a:cubicBezTo>
                <a:cubicBezTo>
                  <a:pt x="242168" y="2375402"/>
                  <a:pt x="238054" y="2362966"/>
                  <a:pt x="232228" y="2351314"/>
                </a:cubicBezTo>
                <a:cubicBezTo>
                  <a:pt x="225920" y="2338698"/>
                  <a:pt x="216294" y="2327870"/>
                  <a:pt x="210457" y="2315029"/>
                </a:cubicBezTo>
                <a:cubicBezTo>
                  <a:pt x="204126" y="2301101"/>
                  <a:pt x="202784" y="2285170"/>
                  <a:pt x="195942" y="2271486"/>
                </a:cubicBezTo>
                <a:cubicBezTo>
                  <a:pt x="174586" y="2228772"/>
                  <a:pt x="184849" y="2252721"/>
                  <a:pt x="166914" y="2198914"/>
                </a:cubicBezTo>
                <a:lnTo>
                  <a:pt x="152400" y="2155372"/>
                </a:lnTo>
                <a:cubicBezTo>
                  <a:pt x="149981" y="2148115"/>
                  <a:pt x="149385" y="2139965"/>
                  <a:pt x="145142" y="2133600"/>
                </a:cubicBezTo>
                <a:lnTo>
                  <a:pt x="130628" y="2111829"/>
                </a:lnTo>
                <a:cubicBezTo>
                  <a:pt x="128209" y="2097315"/>
                  <a:pt x="126454" y="2082674"/>
                  <a:pt x="123371" y="2068286"/>
                </a:cubicBezTo>
                <a:cubicBezTo>
                  <a:pt x="119191" y="2048781"/>
                  <a:pt x="108857" y="2010229"/>
                  <a:pt x="108857" y="2010229"/>
                </a:cubicBezTo>
                <a:cubicBezTo>
                  <a:pt x="93195" y="1884927"/>
                  <a:pt x="104282" y="1987116"/>
                  <a:pt x="94342" y="1763486"/>
                </a:cubicBezTo>
                <a:cubicBezTo>
                  <a:pt x="92298" y="1717506"/>
                  <a:pt x="89788" y="1671546"/>
                  <a:pt x="87085" y="1625600"/>
                </a:cubicBezTo>
                <a:cubicBezTo>
                  <a:pt x="84950" y="1589297"/>
                  <a:pt x="81479" y="1553072"/>
                  <a:pt x="79828" y="1516743"/>
                </a:cubicBezTo>
                <a:cubicBezTo>
                  <a:pt x="60564" y="1092924"/>
                  <a:pt x="84427" y="1429804"/>
                  <a:pt x="65314" y="1248229"/>
                </a:cubicBezTo>
                <a:cubicBezTo>
                  <a:pt x="45622" y="1061148"/>
                  <a:pt x="68522" y="1238442"/>
                  <a:pt x="50800" y="1132114"/>
                </a:cubicBezTo>
                <a:cubicBezTo>
                  <a:pt x="39681" y="1065405"/>
                  <a:pt x="50194" y="1101269"/>
                  <a:pt x="36285" y="1059543"/>
                </a:cubicBezTo>
                <a:cubicBezTo>
                  <a:pt x="33866" y="1035353"/>
                  <a:pt x="30760" y="1011221"/>
                  <a:pt x="29028" y="986972"/>
                </a:cubicBezTo>
                <a:cubicBezTo>
                  <a:pt x="25921" y="943473"/>
                  <a:pt x="25549" y="899789"/>
                  <a:pt x="21771" y="856343"/>
                </a:cubicBezTo>
                <a:cubicBezTo>
                  <a:pt x="20207" y="838361"/>
                  <a:pt x="11320" y="809315"/>
                  <a:pt x="7257" y="791029"/>
                </a:cubicBezTo>
                <a:cubicBezTo>
                  <a:pt x="4581" y="778988"/>
                  <a:pt x="2419" y="766838"/>
                  <a:pt x="0" y="754743"/>
                </a:cubicBezTo>
                <a:cubicBezTo>
                  <a:pt x="2419" y="711200"/>
                  <a:pt x="2611" y="667476"/>
                  <a:pt x="7257" y="624114"/>
                </a:cubicBezTo>
                <a:cubicBezTo>
                  <a:pt x="9885" y="599585"/>
                  <a:pt x="8087" y="572069"/>
                  <a:pt x="21771" y="551543"/>
                </a:cubicBezTo>
                <a:cubicBezTo>
                  <a:pt x="45774" y="515538"/>
                  <a:pt x="30116" y="535941"/>
                  <a:pt x="72571" y="493486"/>
                </a:cubicBezTo>
                <a:lnTo>
                  <a:pt x="94342" y="471714"/>
                </a:lnTo>
                <a:cubicBezTo>
                  <a:pt x="99180" y="466876"/>
                  <a:pt x="103164" y="460995"/>
                  <a:pt x="108857" y="457200"/>
                </a:cubicBezTo>
                <a:cubicBezTo>
                  <a:pt x="116114" y="452362"/>
                  <a:pt x="124109" y="448480"/>
                  <a:pt x="130628" y="442686"/>
                </a:cubicBezTo>
                <a:cubicBezTo>
                  <a:pt x="145970" y="429049"/>
                  <a:pt x="159657" y="413657"/>
                  <a:pt x="174171" y="399143"/>
                </a:cubicBezTo>
                <a:cubicBezTo>
                  <a:pt x="181428" y="391886"/>
                  <a:pt x="187928" y="383783"/>
                  <a:pt x="195942" y="377372"/>
                </a:cubicBezTo>
                <a:cubicBezTo>
                  <a:pt x="289901" y="302204"/>
                  <a:pt x="176457" y="390304"/>
                  <a:pt x="268514" y="326572"/>
                </a:cubicBezTo>
                <a:cubicBezTo>
                  <a:pt x="288403" y="312803"/>
                  <a:pt x="306444" y="296448"/>
                  <a:pt x="326571" y="283029"/>
                </a:cubicBezTo>
                <a:cubicBezTo>
                  <a:pt x="380402" y="247139"/>
                  <a:pt x="321490" y="288472"/>
                  <a:pt x="362857" y="254000"/>
                </a:cubicBezTo>
                <a:cubicBezTo>
                  <a:pt x="372149" y="246257"/>
                  <a:pt x="382593" y="239972"/>
                  <a:pt x="391885" y="232229"/>
                </a:cubicBezTo>
                <a:cubicBezTo>
                  <a:pt x="412135" y="215354"/>
                  <a:pt x="401258" y="216657"/>
                  <a:pt x="428171" y="203200"/>
                </a:cubicBezTo>
                <a:cubicBezTo>
                  <a:pt x="435013" y="199779"/>
                  <a:pt x="442685" y="198362"/>
                  <a:pt x="449942" y="195943"/>
                </a:cubicBezTo>
                <a:cubicBezTo>
                  <a:pt x="475276" y="170611"/>
                  <a:pt x="457966" y="183592"/>
                  <a:pt x="508000" y="166914"/>
                </a:cubicBezTo>
                <a:cubicBezTo>
                  <a:pt x="552708" y="152011"/>
                  <a:pt x="507196" y="165741"/>
                  <a:pt x="580571" y="152400"/>
                </a:cubicBezTo>
                <a:cubicBezTo>
                  <a:pt x="590384" y="150616"/>
                  <a:pt x="599924" y="147562"/>
                  <a:pt x="609600" y="145143"/>
                </a:cubicBezTo>
                <a:cubicBezTo>
                  <a:pt x="616857" y="140305"/>
                  <a:pt x="625628" y="137193"/>
                  <a:pt x="631371" y="130629"/>
                </a:cubicBezTo>
                <a:cubicBezTo>
                  <a:pt x="642858" y="117501"/>
                  <a:pt x="645886" y="96762"/>
                  <a:pt x="660400" y="87086"/>
                </a:cubicBezTo>
                <a:lnTo>
                  <a:pt x="682171" y="72572"/>
                </a:lnTo>
                <a:cubicBezTo>
                  <a:pt x="700410" y="17853"/>
                  <a:pt x="675809" y="85295"/>
                  <a:pt x="703942" y="29029"/>
                </a:cubicBezTo>
                <a:cubicBezTo>
                  <a:pt x="707363" y="22187"/>
                  <a:pt x="705791" y="12666"/>
                  <a:pt x="711200" y="7257"/>
                </a:cubicBezTo>
                <a:cubicBezTo>
                  <a:pt x="716609" y="1848"/>
                  <a:pt x="732971" y="0"/>
                  <a:pt x="732971" y="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287" y="258282"/>
            <a:ext cx="3395954" cy="482015"/>
          </a:xfrm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800" spc="-25" dirty="0">
                <a:latin typeface="FangSong"/>
                <a:cs typeface="FangSong"/>
              </a:rPr>
              <a:t>线</a:t>
            </a:r>
            <a:r>
              <a:rPr sz="2800" spc="-30" dirty="0">
                <a:latin typeface="FangSong"/>
                <a:cs typeface="FangSong"/>
              </a:rPr>
              <a:t>性模型</a:t>
            </a:r>
            <a:r>
              <a:rPr sz="2800" spc="-25" dirty="0">
                <a:latin typeface="FangSong"/>
                <a:cs typeface="FangSong"/>
              </a:rPr>
              <a:t>做“</a:t>
            </a:r>
            <a:r>
              <a:rPr sz="2800" spc="-30" dirty="0">
                <a:latin typeface="FangSong"/>
                <a:cs typeface="FangSong"/>
              </a:rPr>
              <a:t>分类”</a:t>
            </a:r>
            <a:endParaRPr sz="2800">
              <a:latin typeface="FangSong"/>
              <a:cs typeface="FangSong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77517" y="3089913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39" h="181610">
                <a:moveTo>
                  <a:pt x="0" y="90674"/>
                </a:moveTo>
                <a:lnTo>
                  <a:pt x="9931" y="49226"/>
                </a:lnTo>
                <a:lnTo>
                  <a:pt x="36447" y="17776"/>
                </a:lnTo>
                <a:lnTo>
                  <a:pt x="74629" y="1302"/>
                </a:lnTo>
                <a:lnTo>
                  <a:pt x="89099" y="0"/>
                </a:lnTo>
                <a:lnTo>
                  <a:pt x="103761" y="1163"/>
                </a:lnTo>
                <a:lnTo>
                  <a:pt x="142392" y="17177"/>
                </a:lnTo>
                <a:lnTo>
                  <a:pt x="169319" y="48153"/>
                </a:lnTo>
                <a:lnTo>
                  <a:pt x="179820" y="89180"/>
                </a:lnTo>
                <a:lnTo>
                  <a:pt x="178678" y="104080"/>
                </a:lnTo>
                <a:lnTo>
                  <a:pt x="162928" y="143255"/>
                </a:lnTo>
                <a:lnTo>
                  <a:pt x="132423" y="170546"/>
                </a:lnTo>
                <a:lnTo>
                  <a:pt x="91962" y="181329"/>
                </a:lnTo>
                <a:lnTo>
                  <a:pt x="77070" y="180186"/>
                </a:lnTo>
                <a:lnTo>
                  <a:pt x="38022" y="164389"/>
                </a:lnTo>
                <a:lnTo>
                  <a:pt x="10864" y="133783"/>
                </a:lnTo>
                <a:lnTo>
                  <a:pt x="33" y="93183"/>
                </a:lnTo>
                <a:lnTo>
                  <a:pt x="0" y="9067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0525" y="2091690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3589" y="218160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67433" y="2588514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67433" y="1730505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39" h="181610">
                <a:moveTo>
                  <a:pt x="0" y="90674"/>
                </a:moveTo>
                <a:lnTo>
                  <a:pt x="9931" y="49226"/>
                </a:lnTo>
                <a:lnTo>
                  <a:pt x="36447" y="17776"/>
                </a:lnTo>
                <a:lnTo>
                  <a:pt x="74629" y="1302"/>
                </a:lnTo>
                <a:lnTo>
                  <a:pt x="89099" y="0"/>
                </a:lnTo>
                <a:lnTo>
                  <a:pt x="103761" y="1163"/>
                </a:lnTo>
                <a:lnTo>
                  <a:pt x="142392" y="17177"/>
                </a:lnTo>
                <a:lnTo>
                  <a:pt x="169319" y="48153"/>
                </a:lnTo>
                <a:lnTo>
                  <a:pt x="179820" y="89180"/>
                </a:lnTo>
                <a:lnTo>
                  <a:pt x="178678" y="104080"/>
                </a:lnTo>
                <a:lnTo>
                  <a:pt x="162928" y="143255"/>
                </a:lnTo>
                <a:lnTo>
                  <a:pt x="132423" y="170546"/>
                </a:lnTo>
                <a:lnTo>
                  <a:pt x="91962" y="181329"/>
                </a:lnTo>
                <a:lnTo>
                  <a:pt x="77070" y="180186"/>
                </a:lnTo>
                <a:lnTo>
                  <a:pt x="38022" y="164389"/>
                </a:lnTo>
                <a:lnTo>
                  <a:pt x="10864" y="133783"/>
                </a:lnTo>
                <a:lnTo>
                  <a:pt x="33" y="93183"/>
                </a:lnTo>
                <a:lnTo>
                  <a:pt x="0" y="9067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39289" y="1294638"/>
            <a:ext cx="1050290" cy="2557780"/>
          </a:xfrm>
          <a:custGeom>
            <a:avLst/>
            <a:gdLst/>
            <a:ahLst/>
            <a:cxnLst/>
            <a:rect l="l" t="t" r="r" b="b"/>
            <a:pathLst>
              <a:path w="1050289" h="2557779">
                <a:moveTo>
                  <a:pt x="1049909" y="0"/>
                </a:moveTo>
                <a:lnTo>
                  <a:pt x="0" y="2557399"/>
                </a:lnTo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12457" y="2466594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31229" y="2719581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39" h="181610">
                <a:moveTo>
                  <a:pt x="0" y="90674"/>
                </a:moveTo>
                <a:lnTo>
                  <a:pt x="9931" y="49226"/>
                </a:lnTo>
                <a:lnTo>
                  <a:pt x="36447" y="17776"/>
                </a:lnTo>
                <a:lnTo>
                  <a:pt x="74629" y="1302"/>
                </a:lnTo>
                <a:lnTo>
                  <a:pt x="89099" y="0"/>
                </a:lnTo>
                <a:lnTo>
                  <a:pt x="103761" y="1163"/>
                </a:lnTo>
                <a:lnTo>
                  <a:pt x="142392" y="17177"/>
                </a:lnTo>
                <a:lnTo>
                  <a:pt x="169319" y="48153"/>
                </a:lnTo>
                <a:lnTo>
                  <a:pt x="179820" y="89180"/>
                </a:lnTo>
                <a:lnTo>
                  <a:pt x="178678" y="104080"/>
                </a:lnTo>
                <a:lnTo>
                  <a:pt x="162928" y="143255"/>
                </a:lnTo>
                <a:lnTo>
                  <a:pt x="132423" y="170546"/>
                </a:lnTo>
                <a:lnTo>
                  <a:pt x="91962" y="181329"/>
                </a:lnTo>
                <a:lnTo>
                  <a:pt x="77070" y="180186"/>
                </a:lnTo>
                <a:lnTo>
                  <a:pt x="38022" y="164389"/>
                </a:lnTo>
                <a:lnTo>
                  <a:pt x="10864" y="133783"/>
                </a:lnTo>
                <a:lnTo>
                  <a:pt x="33" y="93183"/>
                </a:lnTo>
                <a:lnTo>
                  <a:pt x="0" y="9067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93330" y="194538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40858" y="3182874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77861" y="228828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0" y="89915"/>
                </a:moveTo>
                <a:lnTo>
                  <a:pt x="10012" y="48642"/>
                </a:lnTo>
                <a:lnTo>
                  <a:pt x="36729" y="17410"/>
                </a:lnTo>
                <a:lnTo>
                  <a:pt x="75170" y="1203"/>
                </a:lnTo>
                <a:lnTo>
                  <a:pt x="89728" y="0"/>
                </a:lnTo>
                <a:lnTo>
                  <a:pt x="104330" y="1171"/>
                </a:lnTo>
                <a:lnTo>
                  <a:pt x="142874" y="17273"/>
                </a:lnTo>
                <a:lnTo>
                  <a:pt x="169686" y="48395"/>
                </a:lnTo>
                <a:lnTo>
                  <a:pt x="179831" y="89572"/>
                </a:lnTo>
                <a:lnTo>
                  <a:pt x="178661" y="104204"/>
                </a:lnTo>
                <a:lnTo>
                  <a:pt x="162586" y="142801"/>
                </a:lnTo>
                <a:lnTo>
                  <a:pt x="131510" y="169642"/>
                </a:lnTo>
                <a:lnTo>
                  <a:pt x="90387" y="179830"/>
                </a:lnTo>
                <a:lnTo>
                  <a:pt x="75731" y="178663"/>
                </a:lnTo>
                <a:lnTo>
                  <a:pt x="37090" y="162609"/>
                </a:lnTo>
                <a:lnTo>
                  <a:pt x="10224" y="131572"/>
                </a:lnTo>
                <a:lnTo>
                  <a:pt x="1" y="90494"/>
                </a:lnTo>
                <a:lnTo>
                  <a:pt x="0" y="899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81778" y="1945385"/>
            <a:ext cx="2941955" cy="1445895"/>
          </a:xfrm>
          <a:custGeom>
            <a:avLst/>
            <a:gdLst/>
            <a:ahLst/>
            <a:cxnLst/>
            <a:rect l="l" t="t" r="r" b="b"/>
            <a:pathLst>
              <a:path w="2941954" h="1445895">
                <a:moveTo>
                  <a:pt x="2941447" y="0"/>
                </a:moveTo>
                <a:lnTo>
                  <a:pt x="0" y="1445514"/>
                </a:lnTo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67633" y="1767077"/>
            <a:ext cx="216535" cy="216535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0" y="216408"/>
                </a:moveTo>
                <a:lnTo>
                  <a:pt x="108204" y="0"/>
                </a:lnTo>
                <a:lnTo>
                  <a:pt x="216408" y="216408"/>
                </a:lnTo>
                <a:lnTo>
                  <a:pt x="0" y="2164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74670" y="3054857"/>
            <a:ext cx="216535" cy="216535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0" y="216408"/>
                </a:moveTo>
                <a:lnTo>
                  <a:pt x="108204" y="0"/>
                </a:lnTo>
                <a:lnTo>
                  <a:pt x="216408" y="216408"/>
                </a:lnTo>
                <a:lnTo>
                  <a:pt x="0" y="2164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62705" y="2583942"/>
            <a:ext cx="216535" cy="216535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0" y="216408"/>
                </a:moveTo>
                <a:lnTo>
                  <a:pt x="108204" y="0"/>
                </a:lnTo>
                <a:lnTo>
                  <a:pt x="216408" y="216408"/>
                </a:lnTo>
                <a:lnTo>
                  <a:pt x="0" y="21640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72561" y="2350770"/>
            <a:ext cx="215265" cy="215265"/>
          </a:xfrm>
          <a:custGeom>
            <a:avLst/>
            <a:gdLst/>
            <a:ahLst/>
            <a:cxnLst/>
            <a:rect l="l" t="t" r="r" b="b"/>
            <a:pathLst>
              <a:path w="215264" h="215264">
                <a:moveTo>
                  <a:pt x="0" y="214884"/>
                </a:moveTo>
                <a:lnTo>
                  <a:pt x="107442" y="0"/>
                </a:lnTo>
                <a:lnTo>
                  <a:pt x="214884" y="214884"/>
                </a:lnTo>
                <a:lnTo>
                  <a:pt x="0" y="21488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99182" y="2692145"/>
            <a:ext cx="216535" cy="215265"/>
          </a:xfrm>
          <a:custGeom>
            <a:avLst/>
            <a:gdLst/>
            <a:ahLst/>
            <a:cxnLst/>
            <a:rect l="l" t="t" r="r" b="b"/>
            <a:pathLst>
              <a:path w="216535" h="215264">
                <a:moveTo>
                  <a:pt x="0" y="214884"/>
                </a:moveTo>
                <a:lnTo>
                  <a:pt x="108204" y="0"/>
                </a:lnTo>
                <a:lnTo>
                  <a:pt x="216408" y="214884"/>
                </a:lnTo>
                <a:lnTo>
                  <a:pt x="0" y="21488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13231" y="1069847"/>
            <a:ext cx="3691254" cy="317944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110489" algn="r">
              <a:lnSpc>
                <a:spcPct val="100000"/>
              </a:lnSpc>
            </a:pPr>
            <a:r>
              <a:rPr sz="1800" dirty="0">
                <a:latin typeface="FangSong"/>
                <a:cs typeface="FangSong"/>
              </a:rPr>
              <a:t>分类</a:t>
            </a:r>
            <a:endParaRPr sz="1800">
              <a:latin typeface="FangSong"/>
              <a:cs typeface="FangSong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93920" y="1066800"/>
            <a:ext cx="3691254" cy="317944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139065" algn="r">
              <a:lnSpc>
                <a:spcPct val="100000"/>
              </a:lnSpc>
            </a:pPr>
            <a:r>
              <a:rPr sz="1800" dirty="0">
                <a:latin typeface="FangSong"/>
                <a:cs typeface="FangSong"/>
              </a:rPr>
              <a:t>回归</a:t>
            </a:r>
          </a:p>
        </p:txBody>
      </p:sp>
      <p:sp>
        <p:nvSpPr>
          <p:cNvPr id="22" name="object 22"/>
          <p:cNvSpPr/>
          <p:nvPr/>
        </p:nvSpPr>
        <p:spPr>
          <a:xfrm>
            <a:off x="971537" y="3947159"/>
            <a:ext cx="3178175" cy="127000"/>
          </a:xfrm>
          <a:custGeom>
            <a:avLst/>
            <a:gdLst/>
            <a:ahLst/>
            <a:cxnLst/>
            <a:rect l="l" t="t" r="r" b="b"/>
            <a:pathLst>
              <a:path w="3178175" h="127000">
                <a:moveTo>
                  <a:pt x="3158424" y="53467"/>
                </a:moveTo>
                <a:lnTo>
                  <a:pt x="3101860" y="53467"/>
                </a:lnTo>
                <a:lnTo>
                  <a:pt x="3101987" y="73279"/>
                </a:lnTo>
                <a:lnTo>
                  <a:pt x="3093961" y="73291"/>
                </a:lnTo>
                <a:lnTo>
                  <a:pt x="3051187" y="127000"/>
                </a:lnTo>
                <a:lnTo>
                  <a:pt x="3178060" y="63246"/>
                </a:lnTo>
                <a:lnTo>
                  <a:pt x="3158424" y="53467"/>
                </a:lnTo>
                <a:close/>
              </a:path>
              <a:path w="3178175" h="127000">
                <a:moveTo>
                  <a:pt x="3093929" y="53479"/>
                </a:moveTo>
                <a:lnTo>
                  <a:pt x="0" y="58293"/>
                </a:lnTo>
                <a:lnTo>
                  <a:pt x="25" y="78105"/>
                </a:lnTo>
                <a:lnTo>
                  <a:pt x="3093971" y="73279"/>
                </a:lnTo>
                <a:lnTo>
                  <a:pt x="3101860" y="63373"/>
                </a:lnTo>
                <a:lnTo>
                  <a:pt x="3093929" y="53479"/>
                </a:lnTo>
                <a:close/>
              </a:path>
              <a:path w="3178175" h="127000">
                <a:moveTo>
                  <a:pt x="3101860" y="53467"/>
                </a:moveTo>
                <a:lnTo>
                  <a:pt x="3093929" y="53479"/>
                </a:lnTo>
                <a:lnTo>
                  <a:pt x="3101860" y="63373"/>
                </a:lnTo>
                <a:lnTo>
                  <a:pt x="3093961" y="73291"/>
                </a:lnTo>
                <a:lnTo>
                  <a:pt x="3101987" y="73279"/>
                </a:lnTo>
                <a:lnTo>
                  <a:pt x="3101860" y="53467"/>
                </a:lnTo>
                <a:close/>
              </a:path>
              <a:path w="3178175" h="127000">
                <a:moveTo>
                  <a:pt x="3051060" y="0"/>
                </a:moveTo>
                <a:lnTo>
                  <a:pt x="3093929" y="53479"/>
                </a:lnTo>
                <a:lnTo>
                  <a:pt x="3158424" y="53467"/>
                </a:lnTo>
                <a:lnTo>
                  <a:pt x="3051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48410" y="1268730"/>
            <a:ext cx="127000" cy="2742565"/>
          </a:xfrm>
          <a:custGeom>
            <a:avLst/>
            <a:gdLst/>
            <a:ahLst/>
            <a:cxnLst/>
            <a:rect l="l" t="t" r="r" b="b"/>
            <a:pathLst>
              <a:path w="127000" h="2742565">
                <a:moveTo>
                  <a:pt x="64185" y="76200"/>
                </a:moveTo>
                <a:lnTo>
                  <a:pt x="54171" y="83987"/>
                </a:lnTo>
                <a:lnTo>
                  <a:pt x="17805" y="2741803"/>
                </a:lnTo>
                <a:lnTo>
                  <a:pt x="37617" y="2742057"/>
                </a:lnTo>
                <a:lnTo>
                  <a:pt x="73983" y="84263"/>
                </a:lnTo>
                <a:lnTo>
                  <a:pt x="64185" y="76200"/>
                </a:lnTo>
                <a:close/>
              </a:path>
              <a:path w="127000" h="2742565">
                <a:moveTo>
                  <a:pt x="101964" y="76073"/>
                </a:moveTo>
                <a:lnTo>
                  <a:pt x="54279" y="76073"/>
                </a:lnTo>
                <a:lnTo>
                  <a:pt x="74091" y="76327"/>
                </a:lnTo>
                <a:lnTo>
                  <a:pt x="73983" y="84263"/>
                </a:lnTo>
                <a:lnTo>
                  <a:pt x="126987" y="127889"/>
                </a:lnTo>
                <a:lnTo>
                  <a:pt x="101964" y="76073"/>
                </a:lnTo>
                <a:close/>
              </a:path>
              <a:path w="127000" h="2742565">
                <a:moveTo>
                  <a:pt x="65227" y="0"/>
                </a:moveTo>
                <a:lnTo>
                  <a:pt x="0" y="126111"/>
                </a:lnTo>
                <a:lnTo>
                  <a:pt x="54171" y="83987"/>
                </a:lnTo>
                <a:lnTo>
                  <a:pt x="54279" y="76073"/>
                </a:lnTo>
                <a:lnTo>
                  <a:pt x="101964" y="76073"/>
                </a:lnTo>
                <a:lnTo>
                  <a:pt x="65227" y="0"/>
                </a:lnTo>
                <a:close/>
              </a:path>
              <a:path w="127000" h="2742565">
                <a:moveTo>
                  <a:pt x="64185" y="76200"/>
                </a:moveTo>
                <a:lnTo>
                  <a:pt x="73983" y="84263"/>
                </a:lnTo>
                <a:lnTo>
                  <a:pt x="74091" y="76327"/>
                </a:lnTo>
                <a:lnTo>
                  <a:pt x="64185" y="76200"/>
                </a:lnTo>
                <a:close/>
              </a:path>
              <a:path w="127000" h="2742565">
                <a:moveTo>
                  <a:pt x="54279" y="76073"/>
                </a:moveTo>
                <a:lnTo>
                  <a:pt x="54171" y="83987"/>
                </a:lnTo>
                <a:lnTo>
                  <a:pt x="64185" y="76200"/>
                </a:lnTo>
                <a:lnTo>
                  <a:pt x="54279" y="760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77561" y="3947159"/>
            <a:ext cx="3308350" cy="127000"/>
          </a:xfrm>
          <a:custGeom>
            <a:avLst/>
            <a:gdLst/>
            <a:ahLst/>
            <a:cxnLst/>
            <a:rect l="l" t="t" r="r" b="b"/>
            <a:pathLst>
              <a:path w="3308350" h="127000">
                <a:moveTo>
                  <a:pt x="3288566" y="53466"/>
                </a:moveTo>
                <a:lnTo>
                  <a:pt x="3232023" y="53466"/>
                </a:lnTo>
                <a:lnTo>
                  <a:pt x="3232023" y="73278"/>
                </a:lnTo>
                <a:lnTo>
                  <a:pt x="3224118" y="73298"/>
                </a:lnTo>
                <a:lnTo>
                  <a:pt x="3181350" y="126999"/>
                </a:lnTo>
                <a:lnTo>
                  <a:pt x="3308223" y="63245"/>
                </a:lnTo>
                <a:lnTo>
                  <a:pt x="3288566" y="53466"/>
                </a:lnTo>
                <a:close/>
              </a:path>
              <a:path w="3308350" h="127000">
                <a:moveTo>
                  <a:pt x="3224078" y="53486"/>
                </a:moveTo>
                <a:lnTo>
                  <a:pt x="0" y="61340"/>
                </a:lnTo>
                <a:lnTo>
                  <a:pt x="0" y="81152"/>
                </a:lnTo>
                <a:lnTo>
                  <a:pt x="3224118" y="73298"/>
                </a:lnTo>
                <a:lnTo>
                  <a:pt x="3232023" y="63372"/>
                </a:lnTo>
                <a:lnTo>
                  <a:pt x="3224078" y="53486"/>
                </a:lnTo>
                <a:close/>
              </a:path>
              <a:path w="3308350" h="127000">
                <a:moveTo>
                  <a:pt x="3232023" y="63372"/>
                </a:moveTo>
                <a:lnTo>
                  <a:pt x="3224118" y="73298"/>
                </a:lnTo>
                <a:lnTo>
                  <a:pt x="3232023" y="73278"/>
                </a:lnTo>
                <a:lnTo>
                  <a:pt x="3232023" y="63372"/>
                </a:lnTo>
                <a:close/>
              </a:path>
              <a:path w="3308350" h="127000">
                <a:moveTo>
                  <a:pt x="3232023" y="53466"/>
                </a:moveTo>
                <a:lnTo>
                  <a:pt x="3224078" y="53486"/>
                </a:lnTo>
                <a:lnTo>
                  <a:pt x="3232023" y="63372"/>
                </a:lnTo>
                <a:lnTo>
                  <a:pt x="3232023" y="53466"/>
                </a:lnTo>
                <a:close/>
              </a:path>
              <a:path w="3308350" h="127000">
                <a:moveTo>
                  <a:pt x="3181096" y="0"/>
                </a:moveTo>
                <a:lnTo>
                  <a:pt x="3224078" y="53486"/>
                </a:lnTo>
                <a:lnTo>
                  <a:pt x="3288566" y="53466"/>
                </a:lnTo>
                <a:lnTo>
                  <a:pt x="3181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55971" y="1271777"/>
            <a:ext cx="127000" cy="2742565"/>
          </a:xfrm>
          <a:custGeom>
            <a:avLst/>
            <a:gdLst/>
            <a:ahLst/>
            <a:cxnLst/>
            <a:rect l="l" t="t" r="r" b="b"/>
            <a:pathLst>
              <a:path w="127000" h="2742565">
                <a:moveTo>
                  <a:pt x="64134" y="76200"/>
                </a:moveTo>
                <a:lnTo>
                  <a:pt x="54120" y="83993"/>
                </a:lnTo>
                <a:lnTo>
                  <a:pt x="17779" y="2741803"/>
                </a:lnTo>
                <a:lnTo>
                  <a:pt x="37591" y="2742057"/>
                </a:lnTo>
                <a:lnTo>
                  <a:pt x="73932" y="84255"/>
                </a:lnTo>
                <a:lnTo>
                  <a:pt x="64134" y="76200"/>
                </a:lnTo>
                <a:close/>
              </a:path>
              <a:path w="127000" h="2742565">
                <a:moveTo>
                  <a:pt x="101941" y="76073"/>
                </a:moveTo>
                <a:lnTo>
                  <a:pt x="54228" y="76073"/>
                </a:lnTo>
                <a:lnTo>
                  <a:pt x="74040" y="76327"/>
                </a:lnTo>
                <a:lnTo>
                  <a:pt x="73932" y="84255"/>
                </a:lnTo>
                <a:lnTo>
                  <a:pt x="126999" y="127889"/>
                </a:lnTo>
                <a:lnTo>
                  <a:pt x="101941" y="76073"/>
                </a:lnTo>
                <a:close/>
              </a:path>
              <a:path w="127000" h="2742565">
                <a:moveTo>
                  <a:pt x="65150" y="0"/>
                </a:moveTo>
                <a:lnTo>
                  <a:pt x="0" y="126111"/>
                </a:lnTo>
                <a:lnTo>
                  <a:pt x="54120" y="83993"/>
                </a:lnTo>
                <a:lnTo>
                  <a:pt x="54228" y="76073"/>
                </a:lnTo>
                <a:lnTo>
                  <a:pt x="101941" y="76073"/>
                </a:lnTo>
                <a:lnTo>
                  <a:pt x="65150" y="0"/>
                </a:lnTo>
                <a:close/>
              </a:path>
              <a:path w="127000" h="2742565">
                <a:moveTo>
                  <a:pt x="64134" y="76200"/>
                </a:moveTo>
                <a:lnTo>
                  <a:pt x="73932" y="84255"/>
                </a:lnTo>
                <a:lnTo>
                  <a:pt x="74040" y="76327"/>
                </a:lnTo>
                <a:lnTo>
                  <a:pt x="64134" y="76200"/>
                </a:lnTo>
                <a:close/>
              </a:path>
              <a:path w="127000" h="2742565">
                <a:moveTo>
                  <a:pt x="54228" y="76073"/>
                </a:moveTo>
                <a:lnTo>
                  <a:pt x="54120" y="83993"/>
                </a:lnTo>
                <a:lnTo>
                  <a:pt x="64134" y="76200"/>
                </a:lnTo>
                <a:lnTo>
                  <a:pt x="54228" y="760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436234" y="4663114"/>
            <a:ext cx="3129915" cy="1266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5080" algn="ctr">
              <a:lnSpc>
                <a:spcPct val="100000"/>
              </a:lnSpc>
            </a:pPr>
            <a:r>
              <a:rPr sz="1800" dirty="0">
                <a:solidFill>
                  <a:srgbClr val="0000FF"/>
                </a:solidFill>
                <a:latin typeface="FangSong"/>
                <a:cs typeface="FangSong"/>
              </a:rPr>
              <a:t>广义线性模型；</a:t>
            </a:r>
            <a:endParaRPr sz="1800" dirty="0">
              <a:latin typeface="FangSong"/>
              <a:cs typeface="FangSong"/>
            </a:endParaRPr>
          </a:p>
          <a:p>
            <a:pPr marL="1275080" algn="ctr">
              <a:lnSpc>
                <a:spcPct val="100000"/>
              </a:lnSpc>
            </a:pPr>
            <a:r>
              <a:rPr sz="1800" spc="-5" dirty="0">
                <a:solidFill>
                  <a:srgbClr val="0000FF"/>
                </a:solidFill>
                <a:latin typeface="FangSong"/>
                <a:cs typeface="FangSong"/>
              </a:rPr>
              <a:t>通过“联系函数”</a:t>
            </a:r>
            <a:endParaRPr sz="1800" dirty="0">
              <a:latin typeface="FangSong"/>
              <a:cs typeface="FangSong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FangSong"/>
                <a:cs typeface="FangSong"/>
              </a:rPr>
              <a:t>例如，对率回归</a:t>
            </a:r>
            <a:endParaRPr sz="2400" dirty="0">
              <a:latin typeface="FangSong"/>
              <a:cs typeface="FangSong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044184" y="4568952"/>
            <a:ext cx="681355" cy="981710"/>
          </a:xfrm>
          <a:custGeom>
            <a:avLst/>
            <a:gdLst/>
            <a:ahLst/>
            <a:cxnLst/>
            <a:rect l="l" t="t" r="r" b="b"/>
            <a:pathLst>
              <a:path w="681354" h="981710">
                <a:moveTo>
                  <a:pt x="0" y="640842"/>
                </a:moveTo>
                <a:lnTo>
                  <a:pt x="170307" y="640842"/>
                </a:lnTo>
                <a:lnTo>
                  <a:pt x="170307" y="0"/>
                </a:lnTo>
                <a:lnTo>
                  <a:pt x="510920" y="0"/>
                </a:lnTo>
                <a:lnTo>
                  <a:pt x="510920" y="640842"/>
                </a:lnTo>
                <a:lnTo>
                  <a:pt x="681228" y="640842"/>
                </a:lnTo>
                <a:lnTo>
                  <a:pt x="340614" y="981456"/>
                </a:lnTo>
                <a:lnTo>
                  <a:pt x="0" y="640842"/>
                </a:lnTo>
                <a:close/>
              </a:path>
            </a:pathLst>
          </a:custGeom>
          <a:ln w="1219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57627" y="4546091"/>
            <a:ext cx="681355" cy="981710"/>
          </a:xfrm>
          <a:custGeom>
            <a:avLst/>
            <a:gdLst/>
            <a:ahLst/>
            <a:cxnLst/>
            <a:rect l="l" t="t" r="r" b="b"/>
            <a:pathLst>
              <a:path w="681355" h="981710">
                <a:moveTo>
                  <a:pt x="0" y="640842"/>
                </a:moveTo>
                <a:lnTo>
                  <a:pt x="170307" y="640842"/>
                </a:lnTo>
                <a:lnTo>
                  <a:pt x="170307" y="0"/>
                </a:lnTo>
                <a:lnTo>
                  <a:pt x="510920" y="0"/>
                </a:lnTo>
                <a:lnTo>
                  <a:pt x="510920" y="640842"/>
                </a:lnTo>
                <a:lnTo>
                  <a:pt x="681228" y="640842"/>
                </a:lnTo>
                <a:lnTo>
                  <a:pt x="340614" y="981456"/>
                </a:lnTo>
                <a:lnTo>
                  <a:pt x="0" y="640842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305305" y="5604418"/>
            <a:ext cx="307657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如何“直接”做分类？</a:t>
            </a:r>
            <a:endParaRPr sz="2400">
              <a:latin typeface="FangSong"/>
              <a:cs typeface="FangSong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800" spc="-20" dirty="0">
                <a:latin typeface="FangSong"/>
                <a:cs typeface="FangSong"/>
              </a:rPr>
              <a:t>线性判别分</a:t>
            </a:r>
            <a:r>
              <a:rPr sz="2800" spc="-30" dirty="0">
                <a:latin typeface="FangSong"/>
                <a:cs typeface="FangSong"/>
              </a:rPr>
              <a:t>析</a:t>
            </a:r>
            <a:r>
              <a:rPr sz="2800" spc="-450" dirty="0">
                <a:latin typeface="FangSong"/>
                <a:cs typeface="FangSong"/>
              </a:rPr>
              <a:t> </a:t>
            </a:r>
            <a:r>
              <a:rPr sz="2000" spc="-5" dirty="0"/>
              <a:t>(Lin</a:t>
            </a:r>
            <a:r>
              <a:rPr sz="2000" spc="-10" dirty="0"/>
              <a:t>e</a:t>
            </a:r>
            <a:r>
              <a:rPr sz="2000" dirty="0"/>
              <a:t>ar</a:t>
            </a:r>
            <a:r>
              <a:rPr sz="2000" spc="-20" dirty="0"/>
              <a:t> </a:t>
            </a:r>
            <a:r>
              <a:rPr sz="2000" dirty="0"/>
              <a:t>Disc</a:t>
            </a:r>
            <a:r>
              <a:rPr sz="2000" spc="-15" dirty="0"/>
              <a:t>r</a:t>
            </a:r>
            <a:r>
              <a:rPr sz="2000" spc="-5" dirty="0"/>
              <a:t>i</a:t>
            </a:r>
            <a:r>
              <a:rPr sz="2000" spc="-10" dirty="0"/>
              <a:t>m</a:t>
            </a:r>
            <a:r>
              <a:rPr sz="2000" spc="-5" dirty="0"/>
              <a:t>in</a:t>
            </a:r>
            <a:r>
              <a:rPr sz="2000" dirty="0"/>
              <a:t>ant</a:t>
            </a:r>
            <a:r>
              <a:rPr sz="2000" spc="-15" dirty="0"/>
              <a:t> </a:t>
            </a:r>
            <a:r>
              <a:rPr sz="2000" dirty="0"/>
              <a:t>Ana</a:t>
            </a:r>
            <a:r>
              <a:rPr sz="2000" spc="-15" dirty="0"/>
              <a:t>l</a:t>
            </a:r>
            <a:r>
              <a:rPr sz="2000" dirty="0"/>
              <a:t>ysis)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99032" y="1136903"/>
            <a:ext cx="5620512" cy="40706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1187" y="5487015"/>
            <a:ext cx="7646034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FangSong"/>
                <a:cs typeface="FangSong"/>
              </a:rPr>
              <a:t>由于将样例投影到一条直线（低维空间），因此也被视为</a:t>
            </a:r>
            <a:endParaRPr sz="2400">
              <a:latin typeface="FangSong"/>
              <a:cs typeface="FangSong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1187" y="5843382"/>
            <a:ext cx="307340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FangSong"/>
                <a:cs typeface="FangSong"/>
              </a:rPr>
              <a:t>一种“监督降维”技术</a:t>
            </a:r>
            <a:endParaRPr sz="2400">
              <a:latin typeface="FangSong"/>
              <a:cs typeface="FangSong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78679" y="5996940"/>
            <a:ext cx="448309" cy="76200"/>
          </a:xfrm>
          <a:custGeom>
            <a:avLst/>
            <a:gdLst/>
            <a:ahLst/>
            <a:cxnLst/>
            <a:rect l="l" t="t" r="r" b="b"/>
            <a:pathLst>
              <a:path w="448310" h="76200">
                <a:moveTo>
                  <a:pt x="371729" y="0"/>
                </a:moveTo>
                <a:lnTo>
                  <a:pt x="371729" y="76200"/>
                </a:lnTo>
                <a:lnTo>
                  <a:pt x="435229" y="44450"/>
                </a:lnTo>
                <a:lnTo>
                  <a:pt x="384429" y="44450"/>
                </a:lnTo>
                <a:lnTo>
                  <a:pt x="384429" y="31750"/>
                </a:lnTo>
                <a:lnTo>
                  <a:pt x="435229" y="31750"/>
                </a:lnTo>
                <a:lnTo>
                  <a:pt x="371729" y="0"/>
                </a:lnTo>
                <a:close/>
              </a:path>
              <a:path w="448310" h="76200">
                <a:moveTo>
                  <a:pt x="37172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71729" y="44450"/>
                </a:lnTo>
                <a:lnTo>
                  <a:pt x="371729" y="31750"/>
                </a:lnTo>
                <a:close/>
              </a:path>
              <a:path w="448310" h="76200">
                <a:moveTo>
                  <a:pt x="435229" y="31750"/>
                </a:moveTo>
                <a:lnTo>
                  <a:pt x="384429" y="31750"/>
                </a:lnTo>
                <a:lnTo>
                  <a:pt x="384429" y="44450"/>
                </a:lnTo>
                <a:lnTo>
                  <a:pt x="435229" y="44450"/>
                </a:lnTo>
                <a:lnTo>
                  <a:pt x="447929" y="38100"/>
                </a:lnTo>
                <a:lnTo>
                  <a:pt x="435229" y="31750"/>
                </a:lnTo>
                <a:close/>
              </a:path>
            </a:pathLst>
          </a:custGeom>
          <a:solidFill>
            <a:srgbClr val="1575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05147" y="5919491"/>
            <a:ext cx="187706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16965" algn="l"/>
              </a:tabLst>
            </a:pPr>
            <a:r>
              <a:rPr sz="1800" dirty="0">
                <a:solidFill>
                  <a:srgbClr val="00AF50"/>
                </a:solidFill>
                <a:latin typeface="FangSong"/>
                <a:cs typeface="FangSong"/>
              </a:rPr>
              <a:t>降维	第</a:t>
            </a:r>
            <a:r>
              <a:rPr sz="1800" spc="-20" dirty="0">
                <a:solidFill>
                  <a:srgbClr val="00AF50"/>
                </a:solidFill>
                <a:latin typeface="Verdana"/>
                <a:cs typeface="Verdana"/>
              </a:rPr>
              <a:t>10</a:t>
            </a:r>
            <a:r>
              <a:rPr sz="1800" dirty="0">
                <a:solidFill>
                  <a:srgbClr val="00AF50"/>
                </a:solidFill>
                <a:latin typeface="FangSong"/>
                <a:cs typeface="FangSong"/>
              </a:rPr>
              <a:t>章</a:t>
            </a:r>
            <a:endParaRPr sz="1800">
              <a:latin typeface="FangSong"/>
              <a:cs typeface="FangSong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800" spc="-20" dirty="0">
                <a:latin typeface="FangSong"/>
                <a:cs typeface="FangSong"/>
              </a:rPr>
              <a:t>线性判别分</a:t>
            </a:r>
            <a:r>
              <a:rPr sz="2800" spc="-30" dirty="0">
                <a:latin typeface="FangSong"/>
                <a:cs typeface="FangSong"/>
              </a:rPr>
              <a:t>析</a:t>
            </a:r>
            <a:r>
              <a:rPr sz="2800" spc="-450" dirty="0">
                <a:latin typeface="FangSong"/>
                <a:cs typeface="FangSong"/>
              </a:rPr>
              <a:t> </a:t>
            </a:r>
            <a:r>
              <a:rPr sz="2000" spc="-5" dirty="0"/>
              <a:t>(Lin</a:t>
            </a:r>
            <a:r>
              <a:rPr sz="2000" spc="-10" dirty="0"/>
              <a:t>e</a:t>
            </a:r>
            <a:r>
              <a:rPr sz="2000" dirty="0"/>
              <a:t>ar</a:t>
            </a:r>
            <a:r>
              <a:rPr sz="2000" spc="-20" dirty="0"/>
              <a:t> </a:t>
            </a:r>
            <a:r>
              <a:rPr sz="2000" dirty="0"/>
              <a:t>Disc</a:t>
            </a:r>
            <a:r>
              <a:rPr sz="2000" spc="-15" dirty="0"/>
              <a:t>r</a:t>
            </a:r>
            <a:r>
              <a:rPr sz="2000" spc="-5" dirty="0"/>
              <a:t>i</a:t>
            </a:r>
            <a:r>
              <a:rPr sz="2000" spc="-10" dirty="0"/>
              <a:t>m</a:t>
            </a:r>
            <a:r>
              <a:rPr sz="2000" spc="-5" dirty="0"/>
              <a:t>in</a:t>
            </a:r>
            <a:r>
              <a:rPr sz="2000" dirty="0"/>
              <a:t>ant</a:t>
            </a:r>
            <a:r>
              <a:rPr sz="2000" spc="-15" dirty="0"/>
              <a:t> </a:t>
            </a:r>
            <a:r>
              <a:rPr sz="2000" dirty="0"/>
              <a:t>Ana</a:t>
            </a:r>
            <a:r>
              <a:rPr sz="2000" spc="-15" dirty="0"/>
              <a:t>l</a:t>
            </a:r>
            <a:r>
              <a:rPr sz="2000" dirty="0"/>
              <a:t>ysis)</a:t>
            </a:r>
            <a:endParaRPr sz="2000">
              <a:latin typeface="FangSong"/>
              <a:cs typeface="FangSong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57" y="1752600"/>
            <a:ext cx="4533824" cy="310101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86" y="1668911"/>
            <a:ext cx="3802786" cy="318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66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15" dirty="0"/>
              <a:t>L</a:t>
            </a:r>
            <a:r>
              <a:rPr spc="-30" dirty="0"/>
              <a:t>D</a:t>
            </a:r>
            <a:r>
              <a:rPr spc="-20" dirty="0"/>
              <a:t>A</a:t>
            </a:r>
            <a:r>
              <a:rPr sz="2800" spc="-20" dirty="0">
                <a:latin typeface="FangSong"/>
                <a:cs typeface="FangSong"/>
              </a:rPr>
              <a:t>的目标</a:t>
            </a:r>
            <a:endParaRPr sz="2800">
              <a:latin typeface="FangSong"/>
              <a:cs typeface="FangSong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69934" y="1103758"/>
            <a:ext cx="1540495" cy="3183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3688" y="1127708"/>
            <a:ext cx="5201311" cy="177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162935" algn="l"/>
              </a:tabLst>
            </a:pPr>
            <a:r>
              <a:rPr sz="2200" spc="-20" dirty="0">
                <a:latin typeface="FangSong"/>
                <a:cs typeface="FangSong"/>
              </a:rPr>
              <a:t>给</a:t>
            </a:r>
            <a:r>
              <a:rPr sz="2200" spc="-25" dirty="0">
                <a:latin typeface="FangSong"/>
                <a:cs typeface="FangSong"/>
              </a:rPr>
              <a:t>定数</a:t>
            </a:r>
            <a:r>
              <a:rPr sz="2200" spc="-20" dirty="0">
                <a:latin typeface="FangSong"/>
                <a:cs typeface="FangSong"/>
              </a:rPr>
              <a:t>据</a:t>
            </a:r>
            <a:r>
              <a:rPr sz="2200" spc="-25" dirty="0">
                <a:latin typeface="FangSong"/>
                <a:cs typeface="FangSong"/>
              </a:rPr>
              <a:t>集</a:t>
            </a:r>
            <a:r>
              <a:rPr sz="2200" spc="55" dirty="0">
                <a:latin typeface="FangSong"/>
                <a:cs typeface="FangSong"/>
              </a:rPr>
              <a:t> </a:t>
            </a:r>
            <a:r>
              <a:rPr sz="2200" u="heavy" spc="-10" dirty="0">
                <a:latin typeface="Times New Roman"/>
                <a:cs typeface="Times New Roman"/>
              </a:rPr>
              <a:t> </a:t>
            </a:r>
            <a:r>
              <a:rPr sz="2200" u="heavy" dirty="0">
                <a:latin typeface="Times New Roman"/>
                <a:cs typeface="Times New Roman"/>
              </a:rPr>
              <a:t>	</a:t>
            </a:r>
            <a:endParaRPr sz="2200" dirty="0">
              <a:latin typeface="Times New Roman"/>
              <a:cs typeface="Times New Roman"/>
            </a:endParaRPr>
          </a:p>
          <a:p>
            <a:pPr marL="380365">
              <a:lnSpc>
                <a:spcPct val="100000"/>
              </a:lnSpc>
              <a:spcBef>
                <a:spcPts val="1605"/>
              </a:spcBef>
            </a:pPr>
            <a:r>
              <a:rPr sz="2000" dirty="0">
                <a:latin typeface="FangSong"/>
                <a:cs typeface="FangSong"/>
              </a:rPr>
              <a:t>第</a:t>
            </a:r>
            <a:r>
              <a:rPr sz="2000" spc="-509" dirty="0">
                <a:latin typeface="FangSong"/>
                <a:cs typeface="FangSong"/>
              </a:rPr>
              <a:t> </a:t>
            </a:r>
            <a:r>
              <a:rPr sz="2000" i="1" dirty="0">
                <a:latin typeface="Palatino Linotype"/>
                <a:cs typeface="Palatino Linotype"/>
              </a:rPr>
              <a:t>i</a:t>
            </a:r>
            <a:r>
              <a:rPr sz="2000" i="1" spc="-5" dirty="0">
                <a:latin typeface="Palatino Linotype"/>
                <a:cs typeface="Palatino Linotype"/>
              </a:rPr>
              <a:t> </a:t>
            </a:r>
            <a:r>
              <a:rPr sz="2000" spc="10" dirty="0">
                <a:latin typeface="FangSong"/>
                <a:cs typeface="FangSong"/>
              </a:rPr>
              <a:t>类示</a:t>
            </a:r>
            <a:r>
              <a:rPr sz="2000" dirty="0">
                <a:latin typeface="FangSong"/>
                <a:cs typeface="FangSong"/>
              </a:rPr>
              <a:t>例</a:t>
            </a:r>
            <a:r>
              <a:rPr sz="2000" spc="-15" dirty="0">
                <a:latin typeface="FangSong"/>
                <a:cs typeface="FangSong"/>
              </a:rPr>
              <a:t>的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集合</a:t>
            </a:r>
          </a:p>
          <a:p>
            <a:pPr marL="380365">
              <a:lnSpc>
                <a:spcPct val="100000"/>
              </a:lnSpc>
              <a:spcBef>
                <a:spcPts val="1200"/>
              </a:spcBef>
              <a:tabLst>
                <a:tab pos="3304540" algn="l"/>
              </a:tabLst>
            </a:pPr>
            <a:r>
              <a:rPr sz="2000" dirty="0">
                <a:latin typeface="FangSong"/>
                <a:cs typeface="FangSong"/>
              </a:rPr>
              <a:t>第</a:t>
            </a:r>
            <a:r>
              <a:rPr sz="2000" spc="-509" dirty="0">
                <a:latin typeface="FangSong"/>
                <a:cs typeface="FangSong"/>
              </a:rPr>
              <a:t> </a:t>
            </a:r>
            <a:r>
              <a:rPr sz="2000" i="1" dirty="0">
                <a:latin typeface="Palatino Linotype"/>
                <a:cs typeface="Palatino Linotype"/>
              </a:rPr>
              <a:t>i</a:t>
            </a:r>
            <a:r>
              <a:rPr sz="2000" i="1" spc="-5" dirty="0">
                <a:latin typeface="Palatino Linotype"/>
                <a:cs typeface="Palatino Linotype"/>
              </a:rPr>
              <a:t> </a:t>
            </a:r>
            <a:r>
              <a:rPr sz="2000" spc="10" dirty="0">
                <a:latin typeface="FangSong"/>
                <a:cs typeface="FangSong"/>
              </a:rPr>
              <a:t>类示</a:t>
            </a:r>
            <a:r>
              <a:rPr sz="2000" dirty="0">
                <a:latin typeface="FangSong"/>
                <a:cs typeface="FangSong"/>
              </a:rPr>
              <a:t>例</a:t>
            </a:r>
            <a:r>
              <a:rPr sz="2000" spc="-15" dirty="0">
                <a:latin typeface="FangSong"/>
                <a:cs typeface="FangSong"/>
              </a:rPr>
              <a:t>的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均值向量</a:t>
            </a:r>
            <a:r>
              <a:rPr sz="2000" spc="-250" dirty="0">
                <a:latin typeface="FangSong"/>
                <a:cs typeface="FangSong"/>
              </a:rPr>
              <a:t> </a:t>
            </a:r>
            <a:r>
              <a:rPr sz="2000" u="heavy" dirty="0">
                <a:latin typeface="Times New Roman"/>
                <a:cs typeface="Times New Roman"/>
              </a:rPr>
              <a:t> 	</a:t>
            </a:r>
            <a:endParaRPr sz="2000" dirty="0">
              <a:latin typeface="Times New Roman"/>
              <a:cs typeface="Times New Roman"/>
            </a:endParaRPr>
          </a:p>
          <a:p>
            <a:pPr marL="380365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FangSong"/>
                <a:cs typeface="FangSong"/>
              </a:rPr>
              <a:t>第</a:t>
            </a:r>
            <a:r>
              <a:rPr sz="2000" spc="-509" dirty="0">
                <a:latin typeface="FangSong"/>
                <a:cs typeface="FangSong"/>
              </a:rPr>
              <a:t> </a:t>
            </a:r>
            <a:r>
              <a:rPr sz="2000" i="1" dirty="0">
                <a:latin typeface="Palatino Linotype"/>
                <a:cs typeface="Palatino Linotype"/>
              </a:rPr>
              <a:t>i</a:t>
            </a:r>
            <a:r>
              <a:rPr sz="2000" i="1" spc="-5" dirty="0">
                <a:latin typeface="Palatino Linotype"/>
                <a:cs typeface="Palatino Linotype"/>
              </a:rPr>
              <a:t> </a:t>
            </a:r>
            <a:r>
              <a:rPr sz="2000" spc="10" dirty="0">
                <a:latin typeface="FangSong"/>
                <a:cs typeface="FangSong"/>
              </a:rPr>
              <a:t>类示</a:t>
            </a:r>
            <a:r>
              <a:rPr sz="2000" dirty="0">
                <a:latin typeface="FangSong"/>
                <a:cs typeface="FangSong"/>
              </a:rPr>
              <a:t>例</a:t>
            </a:r>
            <a:r>
              <a:rPr sz="2000" spc="-15" dirty="0">
                <a:latin typeface="FangSong"/>
                <a:cs typeface="FangSong"/>
              </a:rPr>
              <a:t>的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协方差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矩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阵</a:t>
            </a:r>
          </a:p>
        </p:txBody>
      </p:sp>
      <p:sp>
        <p:nvSpPr>
          <p:cNvPr id="5" name="object 5"/>
          <p:cNvSpPr/>
          <p:nvPr/>
        </p:nvSpPr>
        <p:spPr>
          <a:xfrm>
            <a:off x="2942537" y="1707846"/>
            <a:ext cx="289215" cy="238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42532" y="1960248"/>
            <a:ext cx="289560" cy="0"/>
          </a:xfrm>
          <a:custGeom>
            <a:avLst/>
            <a:gdLst/>
            <a:ahLst/>
            <a:cxnLst/>
            <a:rect l="l" t="t" r="r" b="b"/>
            <a:pathLst>
              <a:path w="289560">
                <a:moveTo>
                  <a:pt x="0" y="0"/>
                </a:moveTo>
                <a:lnTo>
                  <a:pt x="289215" y="0"/>
                </a:lnTo>
              </a:path>
            </a:pathLst>
          </a:custGeom>
          <a:ln w="2943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78563" y="2175374"/>
            <a:ext cx="279820" cy="1989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14561" y="2608665"/>
            <a:ext cx="295439" cy="2553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14555" y="2879378"/>
            <a:ext cx="295910" cy="0"/>
          </a:xfrm>
          <a:custGeom>
            <a:avLst/>
            <a:gdLst/>
            <a:ahLst/>
            <a:cxnLst/>
            <a:rect l="l" t="t" r="r" b="b"/>
            <a:pathLst>
              <a:path w="295910">
                <a:moveTo>
                  <a:pt x="0" y="0"/>
                </a:moveTo>
                <a:lnTo>
                  <a:pt x="295439" y="0"/>
                </a:lnTo>
              </a:path>
            </a:pathLst>
          </a:custGeom>
          <a:ln w="319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64805" y="3022999"/>
            <a:ext cx="693369" cy="2885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29289" y="3022840"/>
            <a:ext cx="683342" cy="2893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64118" y="3477420"/>
            <a:ext cx="989385" cy="2828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64112" y="3774845"/>
            <a:ext cx="989965" cy="0"/>
          </a:xfrm>
          <a:custGeom>
            <a:avLst/>
            <a:gdLst/>
            <a:ahLst/>
            <a:cxnLst/>
            <a:rect l="l" t="t" r="r" b="b"/>
            <a:pathLst>
              <a:path w="989964">
                <a:moveTo>
                  <a:pt x="0" y="0"/>
                </a:moveTo>
                <a:lnTo>
                  <a:pt x="989385" y="0"/>
                </a:lnTo>
              </a:path>
            </a:pathLst>
          </a:custGeom>
          <a:ln w="3046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23489" y="3493847"/>
            <a:ext cx="940216" cy="2584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23484" y="3765524"/>
            <a:ext cx="940435" cy="0"/>
          </a:xfrm>
          <a:custGeom>
            <a:avLst/>
            <a:gdLst/>
            <a:ahLst/>
            <a:cxnLst/>
            <a:rect l="l" t="t" r="r" b="b"/>
            <a:pathLst>
              <a:path w="940435">
                <a:moveTo>
                  <a:pt x="0" y="0"/>
                </a:moveTo>
                <a:lnTo>
                  <a:pt x="940216" y="0"/>
                </a:lnTo>
              </a:path>
            </a:pathLst>
          </a:custGeom>
          <a:ln w="27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13689" y="3033533"/>
            <a:ext cx="6072505" cy="20159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365">
              <a:lnSpc>
                <a:spcPct val="100000"/>
              </a:lnSpc>
              <a:tabLst>
                <a:tab pos="4904740" algn="l"/>
                <a:tab pos="6059170" algn="l"/>
              </a:tabLst>
            </a:pPr>
            <a:r>
              <a:rPr sz="2000" spc="10" dirty="0">
                <a:latin typeface="FangSong"/>
                <a:cs typeface="FangSong"/>
              </a:rPr>
              <a:t>两类</a:t>
            </a:r>
            <a:r>
              <a:rPr sz="2000" dirty="0">
                <a:latin typeface="FangSong"/>
                <a:cs typeface="FangSong"/>
              </a:rPr>
              <a:t>样本</a:t>
            </a:r>
            <a:r>
              <a:rPr sz="2000" spc="-15" dirty="0">
                <a:latin typeface="FangSong"/>
                <a:cs typeface="FangSong"/>
              </a:rPr>
              <a:t>的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中心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在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直线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上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的投</a:t>
            </a:r>
            <a:r>
              <a:rPr sz="2000" spc="-5" dirty="0">
                <a:solidFill>
                  <a:srgbClr val="FF0000"/>
                </a:solidFill>
                <a:latin typeface="FangSong"/>
                <a:cs typeface="FangSong"/>
              </a:rPr>
              <a:t>影</a:t>
            </a:r>
            <a:r>
              <a:rPr sz="2000" u="heavy" dirty="0">
                <a:latin typeface="FangSong"/>
                <a:cs typeface="FangSong"/>
              </a:rPr>
              <a:t>：</a:t>
            </a:r>
            <a:r>
              <a:rPr sz="2000" u="heavy" dirty="0">
                <a:latin typeface="Times New Roman"/>
                <a:cs typeface="Times New Roman"/>
              </a:rPr>
              <a:t> 	</a:t>
            </a:r>
            <a:r>
              <a:rPr sz="2000" dirty="0">
                <a:latin typeface="FangSong"/>
                <a:cs typeface="FangSong"/>
              </a:rPr>
              <a:t>和</a:t>
            </a:r>
            <a:r>
              <a:rPr sz="2000" spc="-155" dirty="0">
                <a:latin typeface="FangSong"/>
                <a:cs typeface="FangSong"/>
              </a:rPr>
              <a:t> </a:t>
            </a:r>
            <a:r>
              <a:rPr sz="2000" u="heavy" dirty="0">
                <a:latin typeface="Times New Roman"/>
                <a:cs typeface="Times New Roman"/>
              </a:rPr>
              <a:t> 	</a:t>
            </a:r>
            <a:endParaRPr sz="2000" dirty="0">
              <a:latin typeface="Times New Roman"/>
              <a:cs typeface="Times New Roman"/>
            </a:endParaRPr>
          </a:p>
          <a:p>
            <a:pPr marL="12700" indent="367665">
              <a:lnSpc>
                <a:spcPct val="100000"/>
              </a:lnSpc>
              <a:spcBef>
                <a:spcPts val="1200"/>
              </a:spcBef>
              <a:tabLst>
                <a:tab pos="3745865" algn="l"/>
              </a:tabLst>
            </a:pPr>
            <a:r>
              <a:rPr sz="2000" spc="10" dirty="0">
                <a:latin typeface="FangSong"/>
                <a:cs typeface="FangSong"/>
              </a:rPr>
              <a:t>两类</a:t>
            </a:r>
            <a:r>
              <a:rPr sz="2000" dirty="0">
                <a:latin typeface="FangSong"/>
                <a:cs typeface="FangSong"/>
              </a:rPr>
              <a:t>样本</a:t>
            </a:r>
            <a:r>
              <a:rPr sz="2000" spc="-15" dirty="0">
                <a:latin typeface="FangSong"/>
                <a:cs typeface="FangSong"/>
              </a:rPr>
              <a:t>的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协方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差</a:t>
            </a:r>
            <a:r>
              <a:rPr sz="2000" dirty="0">
                <a:latin typeface="FangSong"/>
                <a:cs typeface="FangSong"/>
              </a:rPr>
              <a:t>：	和</a:t>
            </a: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同类样例</a:t>
            </a:r>
            <a:r>
              <a:rPr sz="2200" spc="-20" dirty="0">
                <a:latin typeface="FangSong"/>
                <a:cs typeface="FangSong"/>
              </a:rPr>
              <a:t>的</a:t>
            </a:r>
            <a:r>
              <a:rPr sz="2200" spc="-25" dirty="0">
                <a:latin typeface="FangSong"/>
                <a:cs typeface="FangSong"/>
              </a:rPr>
              <a:t>投影点尽可</a:t>
            </a:r>
            <a:r>
              <a:rPr sz="2200" spc="-20" dirty="0">
                <a:latin typeface="FangSong"/>
                <a:cs typeface="FangSong"/>
              </a:rPr>
              <a:t>能</a:t>
            </a:r>
            <a:r>
              <a:rPr sz="2200" spc="-25" dirty="0">
                <a:latin typeface="FangSong"/>
                <a:cs typeface="FangSong"/>
              </a:rPr>
              <a:t>接近</a:t>
            </a:r>
            <a:r>
              <a:rPr sz="2200" spc="-315" dirty="0">
                <a:latin typeface="FangSong"/>
                <a:cs typeface="FangSong"/>
              </a:rPr>
              <a:t> </a:t>
            </a:r>
            <a:r>
              <a:rPr sz="2200" spc="-25" dirty="0">
                <a:latin typeface="Wingdings"/>
                <a:cs typeface="Wingdings"/>
              </a:rPr>
              <a:t></a:t>
            </a:r>
            <a:endParaRPr sz="2200" dirty="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异类样例</a:t>
            </a:r>
            <a:r>
              <a:rPr sz="2200" spc="-20" dirty="0">
                <a:latin typeface="FangSong"/>
                <a:cs typeface="FangSong"/>
              </a:rPr>
              <a:t>的</a:t>
            </a:r>
            <a:r>
              <a:rPr sz="2200" spc="-25" dirty="0">
                <a:latin typeface="FangSong"/>
                <a:cs typeface="FangSong"/>
              </a:rPr>
              <a:t>投影</a:t>
            </a:r>
            <a:r>
              <a:rPr sz="2200" spc="-20" dirty="0">
                <a:latin typeface="FangSong"/>
                <a:cs typeface="FangSong"/>
              </a:rPr>
              <a:t>点</a:t>
            </a:r>
            <a:r>
              <a:rPr sz="2200" spc="-25" dirty="0">
                <a:latin typeface="FangSong"/>
                <a:cs typeface="FangSong"/>
              </a:rPr>
              <a:t>尽可</a:t>
            </a:r>
            <a:r>
              <a:rPr sz="2200" spc="-20" dirty="0">
                <a:latin typeface="FangSong"/>
                <a:cs typeface="FangSong"/>
              </a:rPr>
              <a:t>能</a:t>
            </a:r>
            <a:r>
              <a:rPr sz="2200" spc="-25" dirty="0">
                <a:latin typeface="FangSong"/>
                <a:cs typeface="FangSong"/>
              </a:rPr>
              <a:t>远离</a:t>
            </a:r>
            <a:r>
              <a:rPr sz="2200" spc="-305" dirty="0">
                <a:latin typeface="FangSong"/>
                <a:cs typeface="FangSong"/>
              </a:rPr>
              <a:t> </a:t>
            </a:r>
            <a:r>
              <a:rPr sz="2200" spc="-25" dirty="0">
                <a:latin typeface="Wingdings"/>
                <a:cs typeface="Wingdings"/>
              </a:rPr>
              <a:t></a:t>
            </a:r>
            <a:endParaRPr sz="2200" dirty="0">
              <a:latin typeface="Wingdings"/>
              <a:cs typeface="Wingding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96811" y="4196470"/>
            <a:ext cx="1166574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尽可能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小</a:t>
            </a:r>
            <a:endParaRPr sz="2200" dirty="0">
              <a:solidFill>
                <a:srgbClr val="FF0000"/>
              </a:solidFill>
              <a:latin typeface="FangSong"/>
              <a:cs typeface="FangSong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尽可能大</a:t>
            </a:r>
            <a:endParaRPr sz="2200" dirty="0">
              <a:solidFill>
                <a:srgbClr val="FF0000"/>
              </a:solidFill>
              <a:latin typeface="FangSong"/>
              <a:cs typeface="FangSong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611623" y="4117847"/>
            <a:ext cx="2741676" cy="4267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99971" y="4529855"/>
            <a:ext cx="2639567" cy="6278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13689" y="5283656"/>
            <a:ext cx="1701164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latin typeface="FangSong"/>
                <a:cs typeface="FangSong"/>
              </a:rPr>
              <a:t>于</a:t>
            </a:r>
            <a:r>
              <a:rPr sz="2200" spc="-25" dirty="0">
                <a:latin typeface="FangSong"/>
                <a:cs typeface="FangSong"/>
              </a:rPr>
              <a:t>是，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最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大化</a:t>
            </a:r>
            <a:endParaRPr sz="2200" dirty="0">
              <a:solidFill>
                <a:srgbClr val="C00000"/>
              </a:solidFill>
              <a:latin typeface="FangSong"/>
              <a:cs typeface="FangSong"/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2402832" y="5300924"/>
            <a:ext cx="6370319" cy="878783"/>
            <a:chOff x="1702307" y="5396484"/>
            <a:chExt cx="7030212" cy="934212"/>
          </a:xfrm>
        </p:grpSpPr>
        <p:sp>
          <p:nvSpPr>
            <p:cNvPr id="20" name="object 20"/>
            <p:cNvSpPr/>
            <p:nvPr/>
          </p:nvSpPr>
          <p:spPr>
            <a:xfrm>
              <a:off x="1702307" y="5396484"/>
              <a:ext cx="3137916" cy="93421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40223" y="5489447"/>
              <a:ext cx="3892296" cy="81229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3"/>
          <p:cNvSpPr/>
          <p:nvPr/>
        </p:nvSpPr>
        <p:spPr>
          <a:xfrm>
            <a:off x="4408692" y="32464"/>
            <a:ext cx="3973308" cy="276688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385978" y="4755309"/>
            <a:ext cx="7646670" cy="1184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solidFill>
                  <a:srgbClr val="FF0000"/>
                </a:solidFill>
                <a:latin typeface="Verdana"/>
                <a:cs typeface="Verdana"/>
              </a:rPr>
              <a:t>LDA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的目标：最大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化广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义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瑞</a:t>
            </a:r>
            <a:r>
              <a:rPr sz="2200" dirty="0">
                <a:solidFill>
                  <a:srgbClr val="FF0000"/>
                </a:solidFill>
                <a:latin typeface="FangSong"/>
                <a:cs typeface="FangSong"/>
              </a:rPr>
              <a:t>利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商</a:t>
            </a:r>
            <a:r>
              <a:rPr sz="2200" spc="-355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Verdana"/>
                <a:cs typeface="Verdana"/>
              </a:rPr>
              <a:t>(</a:t>
            </a:r>
            <a:r>
              <a:rPr sz="1800" spc="-10" dirty="0">
                <a:solidFill>
                  <a:srgbClr val="FF0000"/>
                </a:solidFill>
                <a:latin typeface="Verdana"/>
                <a:cs typeface="Verdana"/>
              </a:rPr>
              <a:t>g</a:t>
            </a:r>
            <a:r>
              <a:rPr sz="1800" spc="-15" dirty="0">
                <a:solidFill>
                  <a:srgbClr val="FF0000"/>
                </a:solidFill>
                <a:latin typeface="Verdana"/>
                <a:cs typeface="Verdana"/>
              </a:rPr>
              <a:t>en</a:t>
            </a:r>
            <a:r>
              <a:rPr sz="1800" spc="-25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1800" spc="-50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1800" spc="5" dirty="0">
                <a:solidFill>
                  <a:srgbClr val="FF0000"/>
                </a:solidFill>
                <a:latin typeface="Verdana"/>
                <a:cs typeface="Verdana"/>
              </a:rPr>
              <a:t>li</a:t>
            </a:r>
            <a:r>
              <a:rPr sz="1800" spc="-10" dirty="0">
                <a:solidFill>
                  <a:srgbClr val="FF0000"/>
                </a:solidFill>
                <a:latin typeface="Verdana"/>
                <a:cs typeface="Verdana"/>
              </a:rPr>
              <a:t>z</a:t>
            </a:r>
            <a:r>
              <a:rPr sz="1800" spc="-15" dirty="0">
                <a:solidFill>
                  <a:srgbClr val="FF0000"/>
                </a:solidFill>
                <a:latin typeface="Verdana"/>
                <a:cs typeface="Verdana"/>
              </a:rPr>
              <a:t>ed</a:t>
            </a:r>
            <a:r>
              <a:rPr sz="1800" spc="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45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1800" spc="-30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y</a:t>
            </a:r>
            <a:r>
              <a:rPr sz="1800" spc="10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ei</a:t>
            </a:r>
            <a:r>
              <a:rPr sz="1800" spc="-10" dirty="0">
                <a:solidFill>
                  <a:srgbClr val="FF0000"/>
                </a:solidFill>
                <a:latin typeface="Verdana"/>
                <a:cs typeface="Verdana"/>
              </a:rPr>
              <a:t>g</a:t>
            </a:r>
            <a:r>
              <a:rPr sz="1800" spc="-15" dirty="0">
                <a:solidFill>
                  <a:srgbClr val="FF0000"/>
                </a:solidFill>
                <a:latin typeface="Verdana"/>
                <a:cs typeface="Verdana"/>
              </a:rPr>
              <a:t>h</a:t>
            </a: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 quot</a:t>
            </a:r>
            <a:r>
              <a:rPr sz="1800" spc="5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1800" spc="-15" dirty="0">
                <a:solidFill>
                  <a:srgbClr val="FF0000"/>
                </a:solidFill>
                <a:latin typeface="Verdana"/>
                <a:cs typeface="Verdana"/>
              </a:rPr>
              <a:t>en</a:t>
            </a:r>
            <a:r>
              <a:rPr sz="1800" spc="-20" dirty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)</a:t>
            </a:r>
            <a:endParaRPr sz="1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4333875" marR="964565">
              <a:lnSpc>
                <a:spcPct val="103899"/>
              </a:lnSpc>
            </a:pPr>
            <a:r>
              <a:rPr sz="1800" b="1" i="1" dirty="0">
                <a:latin typeface="Palatino Linotype"/>
                <a:cs typeface="Palatino Linotype"/>
              </a:rPr>
              <a:t>w</a:t>
            </a:r>
            <a:r>
              <a:rPr sz="1800" b="1" i="1" spc="185" dirty="0">
                <a:latin typeface="Palatino Linotype"/>
                <a:cs typeface="Palatino Linotype"/>
              </a:rPr>
              <a:t> </a:t>
            </a:r>
            <a:r>
              <a:rPr sz="1800" dirty="0">
                <a:latin typeface="FangSong"/>
                <a:cs typeface="FangSong"/>
              </a:rPr>
              <a:t>成倍缩放不影响</a:t>
            </a:r>
            <a:r>
              <a:rPr sz="1800" spc="-265" dirty="0">
                <a:latin typeface="FangSong"/>
                <a:cs typeface="FangSong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J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FangSong"/>
                <a:cs typeface="FangSong"/>
              </a:rPr>
              <a:t>值 </a:t>
            </a:r>
            <a:r>
              <a:rPr sz="1800" dirty="0">
                <a:solidFill>
                  <a:srgbClr val="0000FF"/>
                </a:solidFill>
                <a:latin typeface="FangSong"/>
                <a:cs typeface="FangSong"/>
              </a:rPr>
              <a:t>仅考虑方向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15" dirty="0"/>
              <a:t>L</a:t>
            </a:r>
            <a:r>
              <a:rPr spc="-30" dirty="0"/>
              <a:t>D</a:t>
            </a:r>
            <a:r>
              <a:rPr spc="-20" dirty="0"/>
              <a:t>A</a:t>
            </a:r>
            <a:r>
              <a:rPr sz="2800" spc="-20" dirty="0">
                <a:latin typeface="FangSong"/>
                <a:cs typeface="FangSong"/>
              </a:rPr>
              <a:t>的目标</a:t>
            </a:r>
            <a:endParaRPr sz="2800">
              <a:latin typeface="FangSong"/>
              <a:cs typeface="FangSong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9882" y="1276679"/>
            <a:ext cx="506222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类内散度矩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阵</a:t>
            </a:r>
            <a:r>
              <a:rPr sz="2200" spc="-330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Verdana"/>
                <a:cs typeface="Verdana"/>
              </a:rPr>
              <a:t>(w</a:t>
            </a:r>
            <a:r>
              <a:rPr sz="1800" spc="5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th</a:t>
            </a:r>
            <a:r>
              <a:rPr sz="1800" spc="5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1800" spc="-15" dirty="0">
                <a:solidFill>
                  <a:srgbClr val="FF0000"/>
                </a:solidFill>
                <a:latin typeface="Verdana"/>
                <a:cs typeface="Verdana"/>
              </a:rPr>
              <a:t>n-</a:t>
            </a: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c</a:t>
            </a:r>
            <a:r>
              <a:rPr sz="1800" spc="5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1800" spc="-10" dirty="0">
                <a:solidFill>
                  <a:srgbClr val="FF0000"/>
                </a:solidFill>
                <a:latin typeface="Verdana"/>
                <a:cs typeface="Verdana"/>
              </a:rPr>
              <a:t>ass</a:t>
            </a:r>
            <a:r>
              <a:rPr sz="1800" spc="-3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Verdana"/>
                <a:cs typeface="Verdana"/>
              </a:rPr>
              <a:t>scatter</a:t>
            </a:r>
            <a:r>
              <a:rPr sz="1800" spc="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Verdana"/>
                <a:cs typeface="Verdana"/>
              </a:rPr>
              <a:t>matr</a:t>
            </a: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1800" spc="-10" dirty="0">
                <a:solidFill>
                  <a:srgbClr val="FF0000"/>
                </a:solidFill>
                <a:latin typeface="Verdana"/>
                <a:cs typeface="Verdana"/>
              </a:rPr>
              <a:t>x)</a:t>
            </a:r>
            <a:endParaRPr sz="1800">
              <a:solidFill>
                <a:srgbClr val="FF0000"/>
              </a:solidFill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2479" y="1888888"/>
            <a:ext cx="7296071" cy="11254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2468" y="3026908"/>
            <a:ext cx="7296150" cy="0"/>
          </a:xfrm>
          <a:custGeom>
            <a:avLst/>
            <a:gdLst/>
            <a:ahLst/>
            <a:cxnLst/>
            <a:rect l="l" t="t" r="r" b="b"/>
            <a:pathLst>
              <a:path w="7296150">
                <a:moveTo>
                  <a:pt x="0" y="0"/>
                </a:moveTo>
                <a:lnTo>
                  <a:pt x="7296070" y="0"/>
                </a:lnTo>
              </a:path>
            </a:pathLst>
          </a:custGeom>
          <a:ln w="263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9882" y="3346144"/>
            <a:ext cx="533971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solidFill>
                  <a:srgbClr val="0000FF"/>
                </a:solidFill>
                <a:latin typeface="FangSong"/>
                <a:cs typeface="FangSong"/>
              </a:rPr>
              <a:t>类间散度矩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阵</a:t>
            </a:r>
            <a:r>
              <a:rPr sz="2200" spc="-330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Verdana"/>
                <a:cs typeface="Verdana"/>
              </a:rPr>
              <a:t>(</a:t>
            </a:r>
            <a:r>
              <a:rPr sz="1800" spc="-10" dirty="0">
                <a:solidFill>
                  <a:srgbClr val="0000FF"/>
                </a:solidFill>
                <a:latin typeface="Verdana"/>
                <a:cs typeface="Verdana"/>
              </a:rPr>
              <a:t>b</a:t>
            </a:r>
            <a:r>
              <a:rPr sz="1800" spc="-15" dirty="0">
                <a:solidFill>
                  <a:srgbClr val="0000FF"/>
                </a:solidFill>
                <a:latin typeface="Verdana"/>
                <a:cs typeface="Verdana"/>
              </a:rPr>
              <a:t>e</a:t>
            </a:r>
            <a:r>
              <a:rPr sz="1800" spc="-20" dirty="0">
                <a:solidFill>
                  <a:srgbClr val="0000FF"/>
                </a:solidFill>
                <a:latin typeface="Verdana"/>
                <a:cs typeface="Verdana"/>
              </a:rPr>
              <a:t>twee</a:t>
            </a:r>
            <a:r>
              <a:rPr sz="1800" spc="-15" dirty="0">
                <a:solidFill>
                  <a:srgbClr val="0000FF"/>
                </a:solidFill>
                <a:latin typeface="Verdana"/>
                <a:cs typeface="Verdana"/>
              </a:rPr>
              <a:t>n</a:t>
            </a:r>
            <a:r>
              <a:rPr sz="1800" spc="-5" dirty="0">
                <a:solidFill>
                  <a:srgbClr val="0000FF"/>
                </a:solidFill>
                <a:latin typeface="Verdana"/>
                <a:cs typeface="Verdana"/>
              </a:rPr>
              <a:t>-</a:t>
            </a:r>
            <a:r>
              <a:rPr sz="1800" dirty="0">
                <a:solidFill>
                  <a:srgbClr val="0000FF"/>
                </a:solidFill>
                <a:latin typeface="Verdana"/>
                <a:cs typeface="Verdana"/>
              </a:rPr>
              <a:t>c</a:t>
            </a:r>
            <a:r>
              <a:rPr sz="1800" spc="5" dirty="0">
                <a:solidFill>
                  <a:srgbClr val="0000FF"/>
                </a:solidFill>
                <a:latin typeface="Verdana"/>
                <a:cs typeface="Verdana"/>
              </a:rPr>
              <a:t>l</a:t>
            </a:r>
            <a:r>
              <a:rPr sz="1800" spc="-10" dirty="0">
                <a:solidFill>
                  <a:srgbClr val="0000FF"/>
                </a:solidFill>
                <a:latin typeface="Verdana"/>
                <a:cs typeface="Verdana"/>
              </a:rPr>
              <a:t>ass</a:t>
            </a:r>
            <a:r>
              <a:rPr sz="1800" spc="-20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Verdana"/>
                <a:cs typeface="Verdana"/>
              </a:rPr>
              <a:t>sc</a:t>
            </a:r>
            <a:r>
              <a:rPr sz="1800" spc="-20" dirty="0">
                <a:solidFill>
                  <a:srgbClr val="0000FF"/>
                </a:solidFill>
                <a:latin typeface="Verdana"/>
                <a:cs typeface="Verdana"/>
              </a:rPr>
              <a:t>a</a:t>
            </a:r>
            <a:r>
              <a:rPr sz="1800" spc="-10" dirty="0">
                <a:solidFill>
                  <a:srgbClr val="0000FF"/>
                </a:solidFill>
                <a:latin typeface="Verdana"/>
                <a:cs typeface="Verdana"/>
              </a:rPr>
              <a:t>tt</a:t>
            </a:r>
            <a:r>
              <a:rPr sz="1800" spc="-25" dirty="0">
                <a:solidFill>
                  <a:srgbClr val="0000FF"/>
                </a:solidFill>
                <a:latin typeface="Verdana"/>
                <a:cs typeface="Verdana"/>
              </a:rPr>
              <a:t>e</a:t>
            </a:r>
            <a:r>
              <a:rPr sz="1800" spc="-10" dirty="0">
                <a:solidFill>
                  <a:srgbClr val="0000FF"/>
                </a:solidFill>
                <a:latin typeface="Verdana"/>
                <a:cs typeface="Verdana"/>
              </a:rPr>
              <a:t>r</a:t>
            </a:r>
            <a:r>
              <a:rPr sz="1800" spc="10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Verdana"/>
                <a:cs typeface="Verdana"/>
              </a:rPr>
              <a:t>matrix)</a:t>
            </a:r>
            <a:endParaRPr sz="1800" dirty="0">
              <a:solidFill>
                <a:srgbClr val="0000FF"/>
              </a:solidFill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2434" y="3912896"/>
            <a:ext cx="3424143" cy="3599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2424" y="4285433"/>
            <a:ext cx="3424554" cy="0"/>
          </a:xfrm>
          <a:custGeom>
            <a:avLst/>
            <a:gdLst/>
            <a:ahLst/>
            <a:cxnLst/>
            <a:rect l="l" t="t" r="r" b="b"/>
            <a:pathLst>
              <a:path w="3424554">
                <a:moveTo>
                  <a:pt x="0" y="0"/>
                </a:moveTo>
                <a:lnTo>
                  <a:pt x="3424143" y="0"/>
                </a:lnTo>
              </a:path>
            </a:pathLst>
          </a:custGeom>
          <a:ln w="264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09734" y="5316315"/>
            <a:ext cx="1658271" cy="6933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09724" y="6022150"/>
            <a:ext cx="1658620" cy="0"/>
          </a:xfrm>
          <a:custGeom>
            <a:avLst/>
            <a:gdLst/>
            <a:ahLst/>
            <a:cxnLst/>
            <a:rect l="l" t="t" r="r" b="b"/>
            <a:pathLst>
              <a:path w="1658620">
                <a:moveTo>
                  <a:pt x="0" y="0"/>
                </a:moveTo>
                <a:lnTo>
                  <a:pt x="1658271" y="0"/>
                </a:lnTo>
              </a:path>
            </a:pathLst>
          </a:custGeom>
          <a:ln w="262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29000" y="5151882"/>
            <a:ext cx="381000" cy="1004569"/>
          </a:xfrm>
          <a:custGeom>
            <a:avLst/>
            <a:gdLst/>
            <a:ahLst/>
            <a:cxnLst/>
            <a:rect l="l" t="t" r="r" b="b"/>
            <a:pathLst>
              <a:path w="2030095" h="1004570">
                <a:moveTo>
                  <a:pt x="0" y="1004316"/>
                </a:moveTo>
                <a:lnTo>
                  <a:pt x="2029968" y="1004316"/>
                </a:lnTo>
                <a:lnTo>
                  <a:pt x="2029968" y="0"/>
                </a:lnTo>
                <a:lnTo>
                  <a:pt x="0" y="0"/>
                </a:lnTo>
                <a:lnTo>
                  <a:pt x="0" y="1004316"/>
                </a:lnTo>
                <a:close/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组 12"/>
          <p:cNvGrpSpPr/>
          <p:nvPr/>
        </p:nvGrpSpPr>
        <p:grpSpPr>
          <a:xfrm>
            <a:off x="2263901" y="115379"/>
            <a:ext cx="6696812" cy="933102"/>
            <a:chOff x="1702307" y="5396484"/>
            <a:chExt cx="7030212" cy="934212"/>
          </a:xfrm>
        </p:grpSpPr>
        <p:sp>
          <p:nvSpPr>
            <p:cNvPr id="14" name="object 20"/>
            <p:cNvSpPr/>
            <p:nvPr/>
          </p:nvSpPr>
          <p:spPr>
            <a:xfrm>
              <a:off x="1702307" y="5396484"/>
              <a:ext cx="3137916" cy="9342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2"/>
            <p:cNvSpPr/>
            <p:nvPr/>
          </p:nvSpPr>
          <p:spPr>
            <a:xfrm>
              <a:off x="4840223" y="5489447"/>
              <a:ext cx="3892296" cy="8122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1"/>
          <p:cNvSpPr/>
          <p:nvPr/>
        </p:nvSpPr>
        <p:spPr>
          <a:xfrm>
            <a:off x="6738049" y="643091"/>
            <a:ext cx="1186751" cy="376467"/>
          </a:xfrm>
          <a:custGeom>
            <a:avLst/>
            <a:gdLst/>
            <a:ahLst/>
            <a:cxnLst/>
            <a:rect l="l" t="t" r="r" b="b"/>
            <a:pathLst>
              <a:path w="2030095" h="1004570">
                <a:moveTo>
                  <a:pt x="0" y="1004316"/>
                </a:moveTo>
                <a:lnTo>
                  <a:pt x="2029968" y="1004316"/>
                </a:lnTo>
                <a:lnTo>
                  <a:pt x="2029968" y="0"/>
                </a:lnTo>
                <a:lnTo>
                  <a:pt x="0" y="0"/>
                </a:lnTo>
                <a:lnTo>
                  <a:pt x="0" y="1004316"/>
                </a:lnTo>
                <a:close/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/>
          <p:cNvSpPr/>
          <p:nvPr/>
        </p:nvSpPr>
        <p:spPr>
          <a:xfrm>
            <a:off x="6096000" y="219713"/>
            <a:ext cx="2514599" cy="376467"/>
          </a:xfrm>
          <a:custGeom>
            <a:avLst/>
            <a:gdLst/>
            <a:ahLst/>
            <a:cxnLst/>
            <a:rect l="l" t="t" r="r" b="b"/>
            <a:pathLst>
              <a:path w="2030095" h="1004570">
                <a:moveTo>
                  <a:pt x="0" y="1004316"/>
                </a:moveTo>
                <a:lnTo>
                  <a:pt x="2029968" y="1004316"/>
                </a:lnTo>
                <a:lnTo>
                  <a:pt x="2029968" y="0"/>
                </a:lnTo>
                <a:lnTo>
                  <a:pt x="0" y="0"/>
                </a:lnTo>
                <a:lnTo>
                  <a:pt x="0" y="1004316"/>
                </a:lnTo>
                <a:close/>
              </a:path>
            </a:pathLst>
          </a:custGeom>
          <a:ln w="3200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4227" y="5258383"/>
            <a:ext cx="365696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latin typeface="FangSong"/>
                <a:cs typeface="FangSong"/>
              </a:rPr>
              <a:t>实</a:t>
            </a:r>
            <a:r>
              <a:rPr sz="2200" spc="-25" dirty="0">
                <a:latin typeface="FangSong"/>
                <a:cs typeface="FangSong"/>
              </a:rPr>
              <a:t>践中</a:t>
            </a:r>
            <a:r>
              <a:rPr sz="2200" spc="-20" dirty="0">
                <a:latin typeface="FangSong"/>
                <a:cs typeface="FangSong"/>
              </a:rPr>
              <a:t>通</a:t>
            </a:r>
            <a:r>
              <a:rPr sz="2200" spc="-25" dirty="0">
                <a:latin typeface="FangSong"/>
                <a:cs typeface="FangSong"/>
              </a:rPr>
              <a:t>常</a:t>
            </a:r>
            <a:r>
              <a:rPr sz="2200" spc="-20" dirty="0">
                <a:latin typeface="FangSong"/>
                <a:cs typeface="FangSong"/>
              </a:rPr>
              <a:t>是</a:t>
            </a:r>
            <a:r>
              <a:rPr sz="2200" spc="-25" dirty="0">
                <a:latin typeface="FangSong"/>
                <a:cs typeface="FangSong"/>
              </a:rPr>
              <a:t>进行</a:t>
            </a:r>
            <a:r>
              <a:rPr sz="2200" spc="-20" dirty="0">
                <a:latin typeface="FangSong"/>
                <a:cs typeface="FangSong"/>
              </a:rPr>
              <a:t>奇</a:t>
            </a:r>
            <a:r>
              <a:rPr sz="2200" spc="-25" dirty="0">
                <a:latin typeface="FangSong"/>
                <a:cs typeface="FangSong"/>
              </a:rPr>
              <a:t>异</a:t>
            </a:r>
            <a:r>
              <a:rPr sz="2200" spc="-20" dirty="0">
                <a:latin typeface="FangSong"/>
                <a:cs typeface="FangSong"/>
              </a:rPr>
              <a:t>值</a:t>
            </a:r>
            <a:r>
              <a:rPr sz="2200" spc="-25" dirty="0">
                <a:latin typeface="FangSong"/>
                <a:cs typeface="FangSong"/>
              </a:rPr>
              <a:t>分解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26358" y="5823431"/>
            <a:ext cx="5867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然后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84659" y="5780441"/>
            <a:ext cx="2075688" cy="492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65714" y="5169324"/>
            <a:ext cx="1758696" cy="527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800" spc="-25" dirty="0">
                <a:latin typeface="FangSong"/>
                <a:cs typeface="FangSong"/>
              </a:rPr>
              <a:t>求</a:t>
            </a:r>
            <a:r>
              <a:rPr sz="2800" spc="-30" dirty="0">
                <a:latin typeface="FangSong"/>
                <a:cs typeface="FangSong"/>
              </a:rPr>
              <a:t>解思路</a:t>
            </a:r>
            <a:endParaRPr sz="2800">
              <a:latin typeface="FangSong"/>
              <a:cs typeface="FangSong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3689" y="1143000"/>
            <a:ext cx="304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5" dirty="0">
                <a:latin typeface="FangSong"/>
                <a:cs typeface="FangSong"/>
              </a:rPr>
              <a:t>令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65273" y="1173684"/>
            <a:ext cx="5424043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200" spc="-15" dirty="0">
                <a:latin typeface="FangSong"/>
                <a:cs typeface="FangSong"/>
              </a:rPr>
              <a:t>(</a:t>
            </a:r>
            <a:r>
              <a:rPr lang="zh-CN" altLang="en-US" sz="2200" b="1" spc="-15" dirty="0">
                <a:solidFill>
                  <a:srgbClr val="FF0000"/>
                </a:solidFill>
                <a:latin typeface="FangSong"/>
                <a:cs typeface="FangSong"/>
              </a:rPr>
              <a:t>归一化</a:t>
            </a:r>
            <a:r>
              <a:rPr lang="en-US" altLang="zh-CN" sz="2200" spc="-15" dirty="0">
                <a:latin typeface="FangSong"/>
                <a:cs typeface="FangSong"/>
              </a:rPr>
              <a:t>)</a:t>
            </a:r>
            <a:r>
              <a:rPr sz="2200" spc="-15" dirty="0">
                <a:latin typeface="FangSong"/>
                <a:cs typeface="FangSong"/>
              </a:rPr>
              <a:t>，最大化广</a:t>
            </a:r>
            <a:r>
              <a:rPr sz="2200" spc="-25" dirty="0">
                <a:latin typeface="FangSong"/>
                <a:cs typeface="FangSong"/>
              </a:rPr>
              <a:t>义瑞</a:t>
            </a:r>
            <a:r>
              <a:rPr sz="2200" spc="-10" dirty="0">
                <a:latin typeface="FangSong"/>
                <a:cs typeface="FangSong"/>
              </a:rPr>
              <a:t>利</a:t>
            </a:r>
            <a:r>
              <a:rPr sz="2200" spc="-25" dirty="0">
                <a:latin typeface="FangSong"/>
                <a:cs typeface="FangSong"/>
              </a:rPr>
              <a:t>商等</a:t>
            </a:r>
            <a:r>
              <a:rPr sz="2200" spc="-10" dirty="0">
                <a:latin typeface="FangSong"/>
                <a:cs typeface="FangSong"/>
              </a:rPr>
              <a:t>价</a:t>
            </a:r>
            <a:r>
              <a:rPr sz="2200" spc="-25" dirty="0">
                <a:latin typeface="FangSong"/>
                <a:cs typeface="FangSong"/>
              </a:rPr>
              <a:t>形</a:t>
            </a:r>
            <a:r>
              <a:rPr sz="2200" spc="-40" dirty="0">
                <a:latin typeface="FangSong"/>
                <a:cs typeface="FangSong"/>
              </a:rPr>
              <a:t>式</a:t>
            </a:r>
            <a:r>
              <a:rPr sz="2200" spc="-25" dirty="0">
                <a:latin typeface="FangSong"/>
                <a:cs typeface="FangSong"/>
              </a:rPr>
              <a:t>为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13877" y="1859686"/>
            <a:ext cx="2167092" cy="9334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13867" y="2805528"/>
            <a:ext cx="2167255" cy="0"/>
          </a:xfrm>
          <a:custGeom>
            <a:avLst/>
            <a:gdLst/>
            <a:ahLst/>
            <a:cxnLst/>
            <a:rect l="l" t="t" r="r" b="b"/>
            <a:pathLst>
              <a:path w="2167254">
                <a:moveTo>
                  <a:pt x="0" y="0"/>
                </a:moveTo>
                <a:lnTo>
                  <a:pt x="2167092" y="0"/>
                </a:lnTo>
              </a:path>
            </a:pathLst>
          </a:custGeom>
          <a:ln w="2603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6321" y="1185667"/>
            <a:ext cx="1572214" cy="2975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5566" y="1540592"/>
            <a:ext cx="1572260" cy="0"/>
          </a:xfrm>
          <a:custGeom>
            <a:avLst/>
            <a:gdLst/>
            <a:ahLst/>
            <a:cxnLst/>
            <a:rect l="l" t="t" r="r" b="b"/>
            <a:pathLst>
              <a:path w="1572260">
                <a:moveTo>
                  <a:pt x="0" y="0"/>
                </a:moveTo>
                <a:lnTo>
                  <a:pt x="1572214" y="0"/>
                </a:lnTo>
              </a:path>
            </a:pathLst>
          </a:custGeom>
          <a:ln w="3049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3689" y="3205009"/>
            <a:ext cx="31013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运</a:t>
            </a:r>
            <a:r>
              <a:rPr sz="2200" spc="-25" dirty="0">
                <a:latin typeface="FangSong"/>
                <a:cs typeface="FangSong"/>
              </a:rPr>
              <a:t>用拉</a:t>
            </a:r>
            <a:r>
              <a:rPr sz="2200" spc="-10" dirty="0">
                <a:latin typeface="FangSong"/>
                <a:cs typeface="FangSong"/>
              </a:rPr>
              <a:t>格</a:t>
            </a:r>
            <a:r>
              <a:rPr sz="2200" spc="-25" dirty="0">
                <a:latin typeface="FangSong"/>
                <a:cs typeface="FangSong"/>
              </a:rPr>
              <a:t>朗</a:t>
            </a:r>
            <a:r>
              <a:rPr sz="2200" spc="-10" dirty="0">
                <a:latin typeface="FangSong"/>
                <a:cs typeface="FangSong"/>
              </a:rPr>
              <a:t>日</a:t>
            </a:r>
            <a:r>
              <a:rPr sz="2200" spc="-25" dirty="0">
                <a:latin typeface="FangSong"/>
                <a:cs typeface="FangSong"/>
              </a:rPr>
              <a:t>乘子</a:t>
            </a:r>
            <a:r>
              <a:rPr sz="2200" spc="-10" dirty="0">
                <a:latin typeface="FangSong"/>
                <a:cs typeface="FangSong"/>
              </a:rPr>
              <a:t>法</a:t>
            </a:r>
            <a:r>
              <a:rPr sz="2200" spc="-25" dirty="0">
                <a:latin typeface="FangSong"/>
                <a:cs typeface="FangSong"/>
              </a:rPr>
              <a:t>，有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17935" y="3275288"/>
            <a:ext cx="1714319" cy="2549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17935" y="3539056"/>
            <a:ext cx="1714500" cy="0"/>
          </a:xfrm>
          <a:custGeom>
            <a:avLst/>
            <a:gdLst/>
            <a:ahLst/>
            <a:cxnLst/>
            <a:rect l="l" t="t" r="r" b="b"/>
            <a:pathLst>
              <a:path w="1714500">
                <a:moveTo>
                  <a:pt x="0" y="0"/>
                </a:moveTo>
                <a:lnTo>
                  <a:pt x="1714319" y="0"/>
                </a:lnTo>
              </a:path>
            </a:pathLst>
          </a:custGeom>
          <a:ln w="3109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65829" y="3871511"/>
            <a:ext cx="2412287" cy="299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39596" y="4199357"/>
            <a:ext cx="2412365" cy="0"/>
          </a:xfrm>
          <a:custGeom>
            <a:avLst/>
            <a:gdLst/>
            <a:ahLst/>
            <a:cxnLst/>
            <a:rect l="l" t="t" r="r" b="b"/>
            <a:pathLst>
              <a:path w="2412365">
                <a:moveTo>
                  <a:pt x="0" y="0"/>
                </a:moveTo>
                <a:lnTo>
                  <a:pt x="2412287" y="0"/>
                </a:lnTo>
              </a:path>
            </a:pathLst>
          </a:custGeom>
          <a:ln w="263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86180" y="3822126"/>
            <a:ext cx="142748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的方向恒为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37469" y="3815223"/>
            <a:ext cx="114744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，不妨令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5487" y="3790188"/>
            <a:ext cx="690372" cy="435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0037" y="3815077"/>
            <a:ext cx="1043939" cy="3337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13689" y="4587920"/>
            <a:ext cx="5867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于是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84779" y="4624399"/>
            <a:ext cx="2424915" cy="3177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278116" y="5456559"/>
            <a:ext cx="7112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AF50"/>
                </a:solidFill>
                <a:latin typeface="FangSong"/>
                <a:cs typeface="FangSong"/>
              </a:rPr>
              <a:t>附录Ａ</a:t>
            </a:r>
            <a:endParaRPr sz="1800">
              <a:latin typeface="FangSong"/>
              <a:cs typeface="FangSong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39941" y="5541771"/>
            <a:ext cx="580390" cy="76835"/>
          </a:xfrm>
          <a:custGeom>
            <a:avLst/>
            <a:gdLst/>
            <a:ahLst/>
            <a:cxnLst/>
            <a:rect l="l" t="t" r="r" b="b"/>
            <a:pathLst>
              <a:path w="580390" h="76835">
                <a:moveTo>
                  <a:pt x="504824" y="0"/>
                </a:moveTo>
                <a:lnTo>
                  <a:pt x="504242" y="31759"/>
                </a:lnTo>
                <a:lnTo>
                  <a:pt x="517016" y="32003"/>
                </a:lnTo>
                <a:lnTo>
                  <a:pt x="516762" y="44703"/>
                </a:lnTo>
                <a:lnTo>
                  <a:pt x="504005" y="44703"/>
                </a:lnTo>
                <a:lnTo>
                  <a:pt x="503427" y="76225"/>
                </a:lnTo>
                <a:lnTo>
                  <a:pt x="569598" y="44703"/>
                </a:lnTo>
                <a:lnTo>
                  <a:pt x="516762" y="44703"/>
                </a:lnTo>
                <a:lnTo>
                  <a:pt x="504010" y="44459"/>
                </a:lnTo>
                <a:lnTo>
                  <a:pt x="570112" y="44459"/>
                </a:lnTo>
                <a:lnTo>
                  <a:pt x="580262" y="39623"/>
                </a:lnTo>
                <a:lnTo>
                  <a:pt x="504824" y="0"/>
                </a:lnTo>
                <a:close/>
              </a:path>
              <a:path w="580390" h="76835">
                <a:moveTo>
                  <a:pt x="504242" y="31759"/>
                </a:moveTo>
                <a:lnTo>
                  <a:pt x="504010" y="44459"/>
                </a:lnTo>
                <a:lnTo>
                  <a:pt x="516762" y="44703"/>
                </a:lnTo>
                <a:lnTo>
                  <a:pt x="517016" y="32003"/>
                </a:lnTo>
                <a:lnTo>
                  <a:pt x="504242" y="31759"/>
                </a:lnTo>
                <a:close/>
              </a:path>
              <a:path w="580390" h="76835">
                <a:moveTo>
                  <a:pt x="253" y="22097"/>
                </a:moveTo>
                <a:lnTo>
                  <a:pt x="0" y="34797"/>
                </a:lnTo>
                <a:lnTo>
                  <a:pt x="504010" y="44459"/>
                </a:lnTo>
                <a:lnTo>
                  <a:pt x="504242" y="31759"/>
                </a:lnTo>
                <a:lnTo>
                  <a:pt x="253" y="2209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9"/>
          <p:cNvSpPr/>
          <p:nvPr/>
        </p:nvSpPr>
        <p:spPr>
          <a:xfrm>
            <a:off x="2665761" y="157095"/>
            <a:ext cx="1658271" cy="6933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1"/>
          <p:cNvSpPr/>
          <p:nvPr/>
        </p:nvSpPr>
        <p:spPr>
          <a:xfrm>
            <a:off x="3663976" y="70240"/>
            <a:ext cx="450824" cy="843728"/>
          </a:xfrm>
          <a:custGeom>
            <a:avLst/>
            <a:gdLst/>
            <a:ahLst/>
            <a:cxnLst/>
            <a:rect l="l" t="t" r="r" b="b"/>
            <a:pathLst>
              <a:path w="2030095" h="1004570">
                <a:moveTo>
                  <a:pt x="0" y="1004316"/>
                </a:moveTo>
                <a:lnTo>
                  <a:pt x="2029968" y="1004316"/>
                </a:lnTo>
                <a:lnTo>
                  <a:pt x="2029968" y="0"/>
                </a:lnTo>
                <a:lnTo>
                  <a:pt x="0" y="0"/>
                </a:lnTo>
                <a:lnTo>
                  <a:pt x="0" y="1004316"/>
                </a:lnTo>
                <a:close/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矩形 28"/>
          <p:cNvSpPr/>
          <p:nvPr/>
        </p:nvSpPr>
        <p:spPr>
          <a:xfrm>
            <a:off x="3919728" y="44973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0" i="0">
                <a:solidFill>
                  <a:srgbClr val="FF0000"/>
                </a:solidFill>
                <a:effectLst/>
                <a:latin typeface="KaiTi_GB2312" charset="0"/>
              </a:rPr>
              <a:t>只需要求出原始样本的均值和方差就可以求出最佳的方向 </a:t>
            </a:r>
            <a:r>
              <a:rPr lang="en-US" altLang="zh-CN" b="1" i="1" dirty="0">
                <a:solidFill>
                  <a:srgbClr val="FF0000"/>
                </a:solidFill>
                <a:latin typeface="Palatino Linotype"/>
                <a:cs typeface="Palatino Linotype"/>
              </a:rPr>
              <a:t>w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767233" y="325779"/>
            <a:ext cx="26263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pc="-20" dirty="0">
                <a:solidFill>
                  <a:srgbClr val="FF0000"/>
                </a:solidFill>
                <a:latin typeface="FangSong"/>
                <a:cs typeface="FangSong"/>
              </a:rPr>
              <a:t>最大</a:t>
            </a:r>
            <a:r>
              <a:rPr lang="zh-CN" altLang="en-US" sz="2400" b="1" spc="-25" dirty="0">
                <a:solidFill>
                  <a:srgbClr val="FF0000"/>
                </a:solidFill>
                <a:latin typeface="FangSong"/>
                <a:cs typeface="FangSong"/>
              </a:rPr>
              <a:t>化广</a:t>
            </a:r>
            <a:r>
              <a:rPr lang="zh-CN" altLang="en-US" sz="2400" b="1" spc="-20" dirty="0">
                <a:solidFill>
                  <a:srgbClr val="FF0000"/>
                </a:solidFill>
                <a:latin typeface="FangSong"/>
                <a:cs typeface="FangSong"/>
              </a:rPr>
              <a:t>义</a:t>
            </a:r>
            <a:r>
              <a:rPr lang="zh-CN" altLang="en-US" sz="2400" b="1" spc="-25" dirty="0">
                <a:solidFill>
                  <a:srgbClr val="FF0000"/>
                </a:solidFill>
                <a:latin typeface="FangSong"/>
                <a:cs typeface="FangSong"/>
              </a:rPr>
              <a:t>瑞</a:t>
            </a:r>
            <a:r>
              <a:rPr lang="zh-CN" altLang="en-US" sz="2400" b="1" dirty="0">
                <a:solidFill>
                  <a:srgbClr val="FF0000"/>
                </a:solidFill>
                <a:latin typeface="FangSong"/>
                <a:cs typeface="FangSong"/>
              </a:rPr>
              <a:t>利</a:t>
            </a:r>
            <a:r>
              <a:rPr lang="zh-CN" altLang="en-US" sz="2400" b="1" spc="-25" dirty="0">
                <a:solidFill>
                  <a:srgbClr val="FF0000"/>
                </a:solidFill>
                <a:latin typeface="FangSong"/>
                <a:cs typeface="FangSong"/>
              </a:rPr>
              <a:t>商</a:t>
            </a:r>
            <a:endParaRPr lang="zh-CN" altLang="en-US" sz="2400" b="1"/>
          </a:p>
        </p:txBody>
      </p:sp>
      <p:sp>
        <p:nvSpPr>
          <p:cNvPr id="30" name="object 25"/>
          <p:cNvSpPr txBox="1"/>
          <p:nvPr/>
        </p:nvSpPr>
        <p:spPr>
          <a:xfrm>
            <a:off x="6708327" y="3301843"/>
            <a:ext cx="7112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AF50"/>
                </a:solidFill>
                <a:latin typeface="FangSong"/>
                <a:cs typeface="FangSong"/>
              </a:rPr>
              <a:t>附录</a:t>
            </a:r>
            <a:r>
              <a:rPr lang="en-US" altLang="zh-CN" sz="1800" dirty="0">
                <a:solidFill>
                  <a:srgbClr val="00AF50"/>
                </a:solidFill>
                <a:latin typeface="FangSong"/>
                <a:cs typeface="FangSong"/>
              </a:rPr>
              <a:t>B</a:t>
            </a:r>
            <a:endParaRPr sz="1800" dirty="0">
              <a:latin typeface="FangSong"/>
              <a:cs typeface="FangSong"/>
            </a:endParaRPr>
          </a:p>
        </p:txBody>
      </p:sp>
      <p:sp>
        <p:nvSpPr>
          <p:cNvPr id="31" name="object 26"/>
          <p:cNvSpPr/>
          <p:nvPr/>
        </p:nvSpPr>
        <p:spPr>
          <a:xfrm>
            <a:off x="6070152" y="3387055"/>
            <a:ext cx="580390" cy="76835"/>
          </a:xfrm>
          <a:custGeom>
            <a:avLst/>
            <a:gdLst/>
            <a:ahLst/>
            <a:cxnLst/>
            <a:rect l="l" t="t" r="r" b="b"/>
            <a:pathLst>
              <a:path w="580390" h="76835">
                <a:moveTo>
                  <a:pt x="504824" y="0"/>
                </a:moveTo>
                <a:lnTo>
                  <a:pt x="504242" y="31759"/>
                </a:lnTo>
                <a:lnTo>
                  <a:pt x="517016" y="32003"/>
                </a:lnTo>
                <a:lnTo>
                  <a:pt x="516762" y="44703"/>
                </a:lnTo>
                <a:lnTo>
                  <a:pt x="504005" y="44703"/>
                </a:lnTo>
                <a:lnTo>
                  <a:pt x="503427" y="76225"/>
                </a:lnTo>
                <a:lnTo>
                  <a:pt x="569598" y="44703"/>
                </a:lnTo>
                <a:lnTo>
                  <a:pt x="516762" y="44703"/>
                </a:lnTo>
                <a:lnTo>
                  <a:pt x="504010" y="44459"/>
                </a:lnTo>
                <a:lnTo>
                  <a:pt x="570112" y="44459"/>
                </a:lnTo>
                <a:lnTo>
                  <a:pt x="580262" y="39623"/>
                </a:lnTo>
                <a:lnTo>
                  <a:pt x="504824" y="0"/>
                </a:lnTo>
                <a:close/>
              </a:path>
              <a:path w="580390" h="76835">
                <a:moveTo>
                  <a:pt x="504242" y="31759"/>
                </a:moveTo>
                <a:lnTo>
                  <a:pt x="504010" y="44459"/>
                </a:lnTo>
                <a:lnTo>
                  <a:pt x="516762" y="44703"/>
                </a:lnTo>
                <a:lnTo>
                  <a:pt x="517016" y="32003"/>
                </a:lnTo>
                <a:lnTo>
                  <a:pt x="504242" y="31759"/>
                </a:lnTo>
                <a:close/>
              </a:path>
              <a:path w="580390" h="76835">
                <a:moveTo>
                  <a:pt x="253" y="22097"/>
                </a:moveTo>
                <a:lnTo>
                  <a:pt x="0" y="34797"/>
                </a:lnTo>
                <a:lnTo>
                  <a:pt x="504010" y="44459"/>
                </a:lnTo>
                <a:lnTo>
                  <a:pt x="504242" y="31759"/>
                </a:lnTo>
                <a:lnTo>
                  <a:pt x="253" y="2209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矩形 31"/>
          <p:cNvSpPr/>
          <p:nvPr/>
        </p:nvSpPr>
        <p:spPr>
          <a:xfrm>
            <a:off x="513689" y="1699412"/>
            <a:ext cx="2271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F0000"/>
                </a:solidFill>
                <a:effectLst/>
                <a:latin typeface="KaiTi_GB2312" charset="0"/>
              </a:rPr>
              <a:t>将有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KaiTi_GB2312" charset="0"/>
              </a:rPr>
              <a:t>d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KaiTi_GB2312" charset="0"/>
              </a:rPr>
              <a:t>个变量与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KaiTi_GB2312" charset="0"/>
              </a:rPr>
              <a:t>k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KaiTi_GB2312" charset="0"/>
              </a:rPr>
              <a:t>个</a:t>
            </a:r>
            <a:r>
              <a:rPr lang="zh-CN" altLang="en-US" b="0" i="0" dirty="0">
                <a:solidFill>
                  <a:srgbClr val="0000FF"/>
                </a:solidFill>
                <a:effectLst/>
                <a:latin typeface="KaiTi_GB2312" charset="0"/>
              </a:rPr>
              <a:t>约束条件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KaiTi_GB2312" charset="0"/>
              </a:rPr>
              <a:t>的最优化问题转换为</a:t>
            </a:r>
            <a:r>
              <a:rPr lang="en-US" altLang="zh-CN" b="0" i="0" dirty="0" err="1">
                <a:solidFill>
                  <a:srgbClr val="FF0000"/>
                </a:solidFill>
                <a:effectLst/>
                <a:latin typeface="KaiTi_GB2312" charset="0"/>
              </a:rPr>
              <a:t>d+k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KaiTi_GB2312" charset="0"/>
              </a:rPr>
              <a:t>个变量的</a:t>
            </a:r>
            <a:r>
              <a:rPr lang="zh-CN" altLang="en-US" b="0" i="0" dirty="0">
                <a:solidFill>
                  <a:srgbClr val="0000FF"/>
                </a:solidFill>
                <a:effectLst/>
                <a:latin typeface="KaiTi_GB2312" charset="0"/>
              </a:rPr>
              <a:t>无约束优化问题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3" name="object 26"/>
          <p:cNvSpPr/>
          <p:nvPr/>
        </p:nvSpPr>
        <p:spPr>
          <a:xfrm rot="5400000">
            <a:off x="1397792" y="3014954"/>
            <a:ext cx="328611" cy="76202"/>
          </a:xfrm>
          <a:custGeom>
            <a:avLst/>
            <a:gdLst/>
            <a:ahLst/>
            <a:cxnLst/>
            <a:rect l="l" t="t" r="r" b="b"/>
            <a:pathLst>
              <a:path w="580390" h="76835">
                <a:moveTo>
                  <a:pt x="504824" y="0"/>
                </a:moveTo>
                <a:lnTo>
                  <a:pt x="504242" y="31759"/>
                </a:lnTo>
                <a:lnTo>
                  <a:pt x="517016" y="32003"/>
                </a:lnTo>
                <a:lnTo>
                  <a:pt x="516762" y="44703"/>
                </a:lnTo>
                <a:lnTo>
                  <a:pt x="504005" y="44703"/>
                </a:lnTo>
                <a:lnTo>
                  <a:pt x="503427" y="76225"/>
                </a:lnTo>
                <a:lnTo>
                  <a:pt x="569598" y="44703"/>
                </a:lnTo>
                <a:lnTo>
                  <a:pt x="516762" y="44703"/>
                </a:lnTo>
                <a:lnTo>
                  <a:pt x="504010" y="44459"/>
                </a:lnTo>
                <a:lnTo>
                  <a:pt x="570112" y="44459"/>
                </a:lnTo>
                <a:lnTo>
                  <a:pt x="580262" y="39623"/>
                </a:lnTo>
                <a:lnTo>
                  <a:pt x="504824" y="0"/>
                </a:lnTo>
                <a:close/>
              </a:path>
              <a:path w="580390" h="76835">
                <a:moveTo>
                  <a:pt x="504242" y="31759"/>
                </a:moveTo>
                <a:lnTo>
                  <a:pt x="504010" y="44459"/>
                </a:lnTo>
                <a:lnTo>
                  <a:pt x="516762" y="44703"/>
                </a:lnTo>
                <a:lnTo>
                  <a:pt x="517016" y="32003"/>
                </a:lnTo>
                <a:lnTo>
                  <a:pt x="504242" y="31759"/>
                </a:lnTo>
                <a:close/>
              </a:path>
              <a:path w="580390" h="76835">
                <a:moveTo>
                  <a:pt x="253" y="22097"/>
                </a:moveTo>
                <a:lnTo>
                  <a:pt x="0" y="34797"/>
                </a:lnTo>
                <a:lnTo>
                  <a:pt x="504010" y="44459"/>
                </a:lnTo>
                <a:lnTo>
                  <a:pt x="504242" y="31759"/>
                </a:lnTo>
                <a:lnTo>
                  <a:pt x="253" y="2209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333" rIns="0" bIns="0" rtlCol="0">
            <a:spAutoFit/>
          </a:bodyPr>
          <a:lstStyle/>
          <a:p>
            <a:pPr marL="34925">
              <a:lnSpc>
                <a:spcPts val="3300"/>
              </a:lnSpc>
            </a:pPr>
            <a:r>
              <a:rPr sz="2800" spc="-25" dirty="0">
                <a:latin typeface="FangSong"/>
                <a:cs typeface="FangSong"/>
              </a:rPr>
              <a:t>推</a:t>
            </a:r>
            <a:r>
              <a:rPr sz="2800" spc="-30" dirty="0">
                <a:latin typeface="FangSong"/>
                <a:cs typeface="FangSong"/>
              </a:rPr>
              <a:t>广到多类</a:t>
            </a:r>
            <a:endParaRPr sz="2800">
              <a:latin typeface="FangSong"/>
              <a:cs typeface="FangSong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91282" y="1394954"/>
            <a:ext cx="1562100" cy="390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53382" y="1223219"/>
            <a:ext cx="2924556" cy="8473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69416" y="2263459"/>
            <a:ext cx="1537691" cy="7940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58738" y="2478843"/>
            <a:ext cx="3342922" cy="5786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6294" y="877360"/>
            <a:ext cx="2398297" cy="2931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假定</a:t>
            </a:r>
            <a:r>
              <a:rPr sz="2200" spc="-25" dirty="0">
                <a:latin typeface="FangSong"/>
                <a:cs typeface="FangSong"/>
              </a:rPr>
              <a:t>有</a:t>
            </a:r>
            <a:r>
              <a:rPr sz="2200" spc="-330" dirty="0">
                <a:latin typeface="FangSong"/>
                <a:cs typeface="FangSong"/>
              </a:rPr>
              <a:t> </a:t>
            </a:r>
            <a:r>
              <a:rPr sz="2200" i="1" spc="-20" dirty="0">
                <a:latin typeface="Palatino Linotype"/>
                <a:cs typeface="Palatino Linotype"/>
              </a:rPr>
              <a:t>N</a:t>
            </a:r>
            <a:r>
              <a:rPr sz="2200" i="1" spc="225" dirty="0">
                <a:latin typeface="Palatino Linotype"/>
                <a:cs typeface="Palatino Linotype"/>
              </a:rPr>
              <a:t> </a:t>
            </a:r>
            <a:r>
              <a:rPr sz="2200" spc="-15" dirty="0">
                <a:latin typeface="FangSong"/>
                <a:cs typeface="FangSong"/>
              </a:rPr>
              <a:t>个类</a:t>
            </a:r>
            <a:endParaRPr sz="2200" dirty="0">
              <a:latin typeface="FangSong"/>
              <a:cs typeface="FangSong"/>
            </a:endParaRPr>
          </a:p>
          <a:p>
            <a:pPr marL="32384">
              <a:lnSpc>
                <a:spcPct val="100000"/>
              </a:lnSpc>
              <a:spcBef>
                <a:spcPts val="1455"/>
              </a:spcBef>
            </a:pPr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455" dirty="0">
                <a:latin typeface="Wingdings"/>
                <a:cs typeface="Wingdings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全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局</a:t>
            </a:r>
            <a:r>
              <a:rPr sz="2200" spc="-25" dirty="0">
                <a:latin typeface="FangSong"/>
                <a:cs typeface="FangSong"/>
              </a:rPr>
              <a:t>散</a:t>
            </a:r>
            <a:r>
              <a:rPr sz="2200" spc="-20" dirty="0">
                <a:latin typeface="FangSong"/>
                <a:cs typeface="FangSong"/>
              </a:rPr>
              <a:t>度</a:t>
            </a:r>
            <a:r>
              <a:rPr sz="2200" spc="-25" dirty="0">
                <a:latin typeface="FangSong"/>
                <a:cs typeface="FangSong"/>
              </a:rPr>
              <a:t>矩阵</a:t>
            </a:r>
            <a:endParaRPr lang="en-US" sz="2200" spc="-25" dirty="0">
              <a:latin typeface="FangSong"/>
              <a:cs typeface="FangSong"/>
            </a:endParaRPr>
          </a:p>
          <a:p>
            <a:pPr marL="32384">
              <a:lnSpc>
                <a:spcPct val="100000"/>
              </a:lnSpc>
              <a:spcBef>
                <a:spcPts val="145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27940">
              <a:lnSpc>
                <a:spcPct val="100000"/>
              </a:lnSpc>
            </a:pPr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460" dirty="0">
                <a:latin typeface="Wingdings"/>
                <a:cs typeface="Wingdings"/>
              </a:rPr>
              <a:t> 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类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内</a:t>
            </a:r>
            <a:r>
              <a:rPr sz="2200" spc="-25" dirty="0">
                <a:latin typeface="FangSong"/>
                <a:cs typeface="FangSong"/>
              </a:rPr>
              <a:t>散</a:t>
            </a:r>
            <a:r>
              <a:rPr sz="2200" spc="-20" dirty="0">
                <a:latin typeface="FangSong"/>
                <a:cs typeface="FangSong"/>
              </a:rPr>
              <a:t>度</a:t>
            </a:r>
            <a:r>
              <a:rPr sz="2200" spc="-25" dirty="0">
                <a:latin typeface="FangSong"/>
                <a:cs typeface="FangSong"/>
              </a:rPr>
              <a:t>矩阵</a:t>
            </a:r>
            <a:endParaRPr sz="2200" dirty="0">
              <a:latin typeface="FangSong"/>
              <a:cs typeface="FangSong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Times New Roman"/>
                <a:cs typeface="Times New Roman"/>
              </a:rPr>
              <a:t>（</a:t>
            </a:r>
            <a:r>
              <a:rPr lang="zh-CN" altLang="en-US" dirty="0">
                <a:solidFill>
                  <a:srgbClr val="FF0000"/>
                </a:solidFill>
                <a:latin typeface="Times New Roman"/>
                <a:cs typeface="Times New Roman"/>
              </a:rPr>
              <a:t>每个类别的</a:t>
            </a:r>
            <a:r>
              <a:rPr lang="zh-CN" altLang="en-US" spc="-25" dirty="0">
                <a:solidFill>
                  <a:srgbClr val="FF0000"/>
                </a:solidFill>
                <a:latin typeface="FangSong"/>
                <a:cs typeface="FangSong"/>
              </a:rPr>
              <a:t>散</a:t>
            </a:r>
            <a:r>
              <a:rPr lang="zh-CN" altLang="en-US" spc="-20" dirty="0">
                <a:solidFill>
                  <a:srgbClr val="FF0000"/>
                </a:solidFill>
                <a:latin typeface="FangSong"/>
                <a:cs typeface="FangSong"/>
              </a:rPr>
              <a:t>度</a:t>
            </a:r>
            <a:r>
              <a:rPr lang="zh-CN" altLang="en-US" spc="-25" dirty="0">
                <a:solidFill>
                  <a:srgbClr val="FF0000"/>
                </a:solidFill>
                <a:latin typeface="FangSong"/>
                <a:cs typeface="FangSong"/>
              </a:rPr>
              <a:t>矩阵之和</a:t>
            </a:r>
            <a:r>
              <a:rPr lang="zh-CN" altLang="en-US" dirty="0">
                <a:latin typeface="Times New Roman"/>
                <a:cs typeface="Times New Roman"/>
              </a:rPr>
              <a:t>）</a:t>
            </a:r>
            <a:endParaRPr lang="en-US" altLang="zh-CN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50" dirty="0">
              <a:latin typeface="Times New Roman"/>
              <a:cs typeface="Times New Roman"/>
            </a:endParaRPr>
          </a:p>
          <a:p>
            <a:pPr marL="31115">
              <a:lnSpc>
                <a:spcPct val="100000"/>
              </a:lnSpc>
            </a:pPr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455" dirty="0">
                <a:latin typeface="Wingdings"/>
                <a:cs typeface="Wingdings"/>
              </a:rPr>
              <a:t> 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类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间</a:t>
            </a:r>
            <a:r>
              <a:rPr sz="2200" spc="-25" dirty="0">
                <a:latin typeface="FangSong"/>
                <a:cs typeface="FangSong"/>
              </a:rPr>
              <a:t>散</a:t>
            </a:r>
            <a:r>
              <a:rPr sz="2200" spc="-20" dirty="0">
                <a:latin typeface="FangSong"/>
                <a:cs typeface="FangSong"/>
              </a:rPr>
              <a:t>度</a:t>
            </a:r>
            <a:r>
              <a:rPr sz="2200" spc="-25" dirty="0">
                <a:latin typeface="FangSong"/>
                <a:cs typeface="FangSong"/>
              </a:rPr>
              <a:t>矩阵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91282" y="3379661"/>
            <a:ext cx="1562100" cy="4008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07107" y="3173811"/>
            <a:ext cx="3279648" cy="8168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833" y="3817613"/>
            <a:ext cx="2937108" cy="2721614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3629660" y="4424794"/>
            <a:ext cx="52095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FF0000"/>
                </a:solidFill>
                <a:effectLst/>
                <a:latin typeface="KaiTi_GB2312" charset="0"/>
              </a:rPr>
              <a:t>原来度量的是两个均值点的散列情况，现在度量的是每类均值点相对于样本中心的散列情况。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333" rIns="0" bIns="0" rtlCol="0">
            <a:spAutoFit/>
          </a:bodyPr>
          <a:lstStyle/>
          <a:p>
            <a:pPr marL="34925">
              <a:lnSpc>
                <a:spcPts val="3300"/>
              </a:lnSpc>
            </a:pPr>
            <a:r>
              <a:rPr sz="2800" spc="-25" dirty="0">
                <a:latin typeface="FangSong"/>
                <a:cs typeface="FangSong"/>
              </a:rPr>
              <a:t>推</a:t>
            </a:r>
            <a:r>
              <a:rPr sz="2800" spc="-30" dirty="0">
                <a:latin typeface="FangSong"/>
                <a:cs typeface="FangSong"/>
              </a:rPr>
              <a:t>广到多类</a:t>
            </a:r>
            <a:endParaRPr sz="2800">
              <a:latin typeface="FangSong"/>
              <a:cs typeface="FangSong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4800" y="1372939"/>
            <a:ext cx="8284845" cy="1107996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8270">
              <a:lnSpc>
                <a:spcPct val="100000"/>
              </a:lnSpc>
              <a:tabLst>
                <a:tab pos="6271895" algn="l"/>
              </a:tabLst>
            </a:pPr>
            <a:endParaRPr lang="en-US" sz="2400" dirty="0">
              <a:latin typeface="FangSong"/>
              <a:cs typeface="FangSong"/>
            </a:endParaRPr>
          </a:p>
          <a:p>
            <a:pPr marL="128270">
              <a:lnSpc>
                <a:spcPct val="100000"/>
              </a:lnSpc>
              <a:tabLst>
                <a:tab pos="6271895" algn="l"/>
              </a:tabLst>
            </a:pPr>
            <a:r>
              <a:rPr sz="2400" dirty="0">
                <a:latin typeface="FangSong"/>
                <a:cs typeface="FangSong"/>
              </a:rPr>
              <a:t>多分</a:t>
            </a:r>
            <a:r>
              <a:rPr sz="2400" spc="-5" dirty="0">
                <a:latin typeface="FangSong"/>
                <a:cs typeface="FangSong"/>
              </a:rPr>
              <a:t>类</a:t>
            </a:r>
            <a:r>
              <a:rPr sz="2200" spc="-15" dirty="0">
                <a:latin typeface="Verdana"/>
                <a:cs typeface="Verdana"/>
              </a:rPr>
              <a:t>LD</a:t>
            </a:r>
            <a:r>
              <a:rPr sz="2200" spc="-20" dirty="0">
                <a:latin typeface="Verdana"/>
                <a:cs typeface="Verdana"/>
              </a:rPr>
              <a:t>A</a:t>
            </a:r>
            <a:r>
              <a:rPr sz="2400" dirty="0">
                <a:latin typeface="FangSong"/>
                <a:cs typeface="FangSong"/>
              </a:rPr>
              <a:t>有多种实现方法：采用	中的任何两个</a:t>
            </a:r>
            <a:endParaRPr lang="en-US" sz="2400" dirty="0">
              <a:latin typeface="FangSong"/>
              <a:cs typeface="FangSong"/>
            </a:endParaRPr>
          </a:p>
          <a:p>
            <a:pPr marL="128270">
              <a:lnSpc>
                <a:spcPct val="100000"/>
              </a:lnSpc>
              <a:tabLst>
                <a:tab pos="6271895" algn="l"/>
              </a:tabLst>
            </a:pPr>
            <a:endParaRPr sz="2400">
              <a:latin typeface="FangSong"/>
              <a:cs typeface="FangSong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029200" y="1722015"/>
            <a:ext cx="1542288" cy="4328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788" y="2971800"/>
            <a:ext cx="4584700" cy="270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0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线性模型优点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形式简单、易于建模</a:t>
            </a:r>
            <a:endParaRPr lang="en-US" altLang="zh-CN" dirty="0"/>
          </a:p>
          <a:p>
            <a:r>
              <a:rPr lang="zh-CN" altLang="en-US" dirty="0"/>
              <a:t>可解释性</a:t>
            </a:r>
            <a:endParaRPr lang="en-US" altLang="zh-CN" dirty="0"/>
          </a:p>
          <a:p>
            <a:r>
              <a:rPr lang="zh-CN" altLang="en-US" dirty="0"/>
              <a:t>非线性模型的基础</a:t>
            </a:r>
            <a:endParaRPr lang="en-US" altLang="zh-CN" dirty="0"/>
          </a:p>
          <a:p>
            <a:pPr lvl="1">
              <a:buClr>
                <a:schemeClr val="tx2"/>
              </a:buClr>
            </a:pPr>
            <a:r>
              <a:rPr lang="zh-CN" altLang="en-US" dirty="0"/>
              <a:t>引入层级结构或高维映射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一个例子</a:t>
            </a:r>
            <a:endParaRPr lang="en-US" altLang="zh-CN" dirty="0"/>
          </a:p>
          <a:p>
            <a:pPr lvl="1"/>
            <a:r>
              <a:rPr lang="zh-CN" altLang="en-US" dirty="0"/>
              <a:t>综合考虑色泽、根蒂和敲声来判断西瓜好不好</a:t>
            </a:r>
            <a:endParaRPr lang="en-US" altLang="zh-CN" dirty="0"/>
          </a:p>
          <a:p>
            <a:pPr lvl="1"/>
            <a:r>
              <a:rPr lang="zh-CN" altLang="en-US" dirty="0"/>
              <a:t>其中</a:t>
            </a:r>
            <a:r>
              <a:rPr lang="zh-CN" altLang="en-US" dirty="0">
                <a:solidFill>
                  <a:srgbClr val="C00000"/>
                </a:solidFill>
              </a:rPr>
              <a:t>根蒂</a:t>
            </a:r>
            <a:r>
              <a:rPr lang="zh-CN" altLang="en-US" dirty="0"/>
              <a:t>的系数最大，表明根蒂最要紧；而</a:t>
            </a:r>
            <a:r>
              <a:rPr lang="zh-CN" altLang="en-US" dirty="0">
                <a:solidFill>
                  <a:srgbClr val="C00000"/>
                </a:solidFill>
              </a:rPr>
              <a:t>敲声</a:t>
            </a:r>
            <a:r>
              <a:rPr lang="zh-CN" altLang="en-US" dirty="0"/>
              <a:t>的系数比</a:t>
            </a:r>
            <a:r>
              <a:rPr lang="zh-CN" altLang="en-US" dirty="0">
                <a:solidFill>
                  <a:srgbClr val="C00000"/>
                </a:solidFill>
              </a:rPr>
              <a:t>色泽</a:t>
            </a:r>
            <a:r>
              <a:rPr lang="zh-CN" altLang="en-US" dirty="0"/>
              <a:t>大，说明敲声比色泽更重要</a:t>
            </a:r>
            <a:endParaRPr lang="en-US" altLang="zh-CN" dirty="0"/>
          </a:p>
        </p:txBody>
      </p:sp>
      <p:sp>
        <p:nvSpPr>
          <p:cNvPr id="8" name="内容占位符 3"/>
          <p:cNvSpPr txBox="1">
            <a:spLocks/>
          </p:cNvSpPr>
          <p:nvPr/>
        </p:nvSpPr>
        <p:spPr>
          <a:xfrm>
            <a:off x="244612" y="3852889"/>
            <a:ext cx="8616950" cy="210969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6754D"/>
              </a:buClr>
            </a:pPr>
            <a:endParaRPr lang="en-US" altLang="zh-CN">
              <a:solidFill>
                <a:prstClr val="black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4925097"/>
            <a:ext cx="6756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18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800" spc="-25" dirty="0">
                <a:latin typeface="FangSong"/>
                <a:cs typeface="FangSong"/>
              </a:rPr>
              <a:t>多</a:t>
            </a:r>
            <a:r>
              <a:rPr sz="2800" spc="-30" dirty="0">
                <a:latin typeface="FangSong"/>
                <a:cs typeface="FangSong"/>
              </a:rPr>
              <a:t>分类学习</a:t>
            </a:r>
            <a:endParaRPr sz="2800">
              <a:latin typeface="FangSong"/>
              <a:cs typeface="FangSong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43939" y="1732787"/>
            <a:ext cx="7976616" cy="4578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61310" y="2586989"/>
            <a:ext cx="647700" cy="346075"/>
          </a:xfrm>
          <a:custGeom>
            <a:avLst/>
            <a:gdLst/>
            <a:ahLst/>
            <a:cxnLst/>
            <a:rect l="l" t="t" r="r" b="b"/>
            <a:pathLst>
              <a:path w="647700" h="346075">
                <a:moveTo>
                  <a:pt x="0" y="172974"/>
                </a:moveTo>
                <a:lnTo>
                  <a:pt x="9414" y="131415"/>
                </a:lnTo>
                <a:lnTo>
                  <a:pt x="36155" y="93494"/>
                </a:lnTo>
                <a:lnTo>
                  <a:pt x="77970" y="60415"/>
                </a:lnTo>
                <a:lnTo>
                  <a:pt x="113108" y="41646"/>
                </a:lnTo>
                <a:lnTo>
                  <a:pt x="153278" y="25921"/>
                </a:lnTo>
                <a:lnTo>
                  <a:pt x="197810" y="13596"/>
                </a:lnTo>
                <a:lnTo>
                  <a:pt x="246038" y="5028"/>
                </a:lnTo>
                <a:lnTo>
                  <a:pt x="297294" y="573"/>
                </a:lnTo>
                <a:lnTo>
                  <a:pt x="323850" y="0"/>
                </a:lnTo>
                <a:lnTo>
                  <a:pt x="350405" y="573"/>
                </a:lnTo>
                <a:lnTo>
                  <a:pt x="401661" y="5028"/>
                </a:lnTo>
                <a:lnTo>
                  <a:pt x="449889" y="13596"/>
                </a:lnTo>
                <a:lnTo>
                  <a:pt x="494421" y="25921"/>
                </a:lnTo>
                <a:lnTo>
                  <a:pt x="534591" y="41646"/>
                </a:lnTo>
                <a:lnTo>
                  <a:pt x="569729" y="60415"/>
                </a:lnTo>
                <a:lnTo>
                  <a:pt x="611544" y="93494"/>
                </a:lnTo>
                <a:lnTo>
                  <a:pt x="638285" y="131415"/>
                </a:lnTo>
                <a:lnTo>
                  <a:pt x="647700" y="172974"/>
                </a:lnTo>
                <a:lnTo>
                  <a:pt x="646626" y="187156"/>
                </a:lnTo>
                <a:lnTo>
                  <a:pt x="631185" y="227636"/>
                </a:lnTo>
                <a:lnTo>
                  <a:pt x="599169" y="264077"/>
                </a:lnTo>
                <a:lnTo>
                  <a:pt x="552831" y="295275"/>
                </a:lnTo>
                <a:lnTo>
                  <a:pt x="515093" y="312566"/>
                </a:lnTo>
                <a:lnTo>
                  <a:pt x="472659" y="326635"/>
                </a:lnTo>
                <a:lnTo>
                  <a:pt x="426195" y="337127"/>
                </a:lnTo>
                <a:lnTo>
                  <a:pt x="376370" y="343683"/>
                </a:lnTo>
                <a:lnTo>
                  <a:pt x="323850" y="345948"/>
                </a:lnTo>
                <a:lnTo>
                  <a:pt x="297294" y="345374"/>
                </a:lnTo>
                <a:lnTo>
                  <a:pt x="246038" y="340919"/>
                </a:lnTo>
                <a:lnTo>
                  <a:pt x="197810" y="332351"/>
                </a:lnTo>
                <a:lnTo>
                  <a:pt x="153278" y="320026"/>
                </a:lnTo>
                <a:lnTo>
                  <a:pt x="113108" y="304301"/>
                </a:lnTo>
                <a:lnTo>
                  <a:pt x="77970" y="285532"/>
                </a:lnTo>
                <a:lnTo>
                  <a:pt x="36155" y="252453"/>
                </a:lnTo>
                <a:lnTo>
                  <a:pt x="9414" y="214532"/>
                </a:lnTo>
                <a:lnTo>
                  <a:pt x="0" y="172974"/>
                </a:lnTo>
                <a:close/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10734" y="2586989"/>
            <a:ext cx="646430" cy="346075"/>
          </a:xfrm>
          <a:custGeom>
            <a:avLst/>
            <a:gdLst/>
            <a:ahLst/>
            <a:cxnLst/>
            <a:rect l="l" t="t" r="r" b="b"/>
            <a:pathLst>
              <a:path w="646429" h="346075">
                <a:moveTo>
                  <a:pt x="0" y="172974"/>
                </a:moveTo>
                <a:lnTo>
                  <a:pt x="9389" y="131415"/>
                </a:lnTo>
                <a:lnTo>
                  <a:pt x="36062" y="93494"/>
                </a:lnTo>
                <a:lnTo>
                  <a:pt x="77773" y="60415"/>
                </a:lnTo>
                <a:lnTo>
                  <a:pt x="112826" y="41646"/>
                </a:lnTo>
                <a:lnTo>
                  <a:pt x="152899" y="25921"/>
                </a:lnTo>
                <a:lnTo>
                  <a:pt x="197328" y="13596"/>
                </a:lnTo>
                <a:lnTo>
                  <a:pt x="245446" y="5028"/>
                </a:lnTo>
                <a:lnTo>
                  <a:pt x="296589" y="573"/>
                </a:lnTo>
                <a:lnTo>
                  <a:pt x="323088" y="0"/>
                </a:lnTo>
                <a:lnTo>
                  <a:pt x="349586" y="573"/>
                </a:lnTo>
                <a:lnTo>
                  <a:pt x="400729" y="5028"/>
                </a:lnTo>
                <a:lnTo>
                  <a:pt x="448847" y="13596"/>
                </a:lnTo>
                <a:lnTo>
                  <a:pt x="493276" y="25921"/>
                </a:lnTo>
                <a:lnTo>
                  <a:pt x="533349" y="41646"/>
                </a:lnTo>
                <a:lnTo>
                  <a:pt x="568402" y="60415"/>
                </a:lnTo>
                <a:lnTo>
                  <a:pt x="610113" y="93494"/>
                </a:lnTo>
                <a:lnTo>
                  <a:pt x="636786" y="131415"/>
                </a:lnTo>
                <a:lnTo>
                  <a:pt x="646176" y="172974"/>
                </a:lnTo>
                <a:lnTo>
                  <a:pt x="645104" y="187156"/>
                </a:lnTo>
                <a:lnTo>
                  <a:pt x="629704" y="227636"/>
                </a:lnTo>
                <a:lnTo>
                  <a:pt x="597769" y="264077"/>
                </a:lnTo>
                <a:lnTo>
                  <a:pt x="551545" y="295275"/>
                </a:lnTo>
                <a:lnTo>
                  <a:pt x="513898" y="312566"/>
                </a:lnTo>
                <a:lnTo>
                  <a:pt x="471564" y="326635"/>
                </a:lnTo>
                <a:lnTo>
                  <a:pt x="425208" y="337127"/>
                </a:lnTo>
                <a:lnTo>
                  <a:pt x="375494" y="343683"/>
                </a:lnTo>
                <a:lnTo>
                  <a:pt x="323088" y="345948"/>
                </a:lnTo>
                <a:lnTo>
                  <a:pt x="296589" y="345374"/>
                </a:lnTo>
                <a:lnTo>
                  <a:pt x="245446" y="340919"/>
                </a:lnTo>
                <a:lnTo>
                  <a:pt x="197328" y="332351"/>
                </a:lnTo>
                <a:lnTo>
                  <a:pt x="152899" y="320026"/>
                </a:lnTo>
                <a:lnTo>
                  <a:pt x="112826" y="304301"/>
                </a:lnTo>
                <a:lnTo>
                  <a:pt x="77773" y="285532"/>
                </a:lnTo>
                <a:lnTo>
                  <a:pt x="36062" y="252453"/>
                </a:lnTo>
                <a:lnTo>
                  <a:pt x="9389" y="214532"/>
                </a:lnTo>
                <a:lnTo>
                  <a:pt x="0" y="172974"/>
                </a:lnTo>
                <a:close/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39" y="1750533"/>
            <a:ext cx="2663825" cy="961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tabLst>
                <a:tab pos="299085" algn="l"/>
              </a:tabLst>
            </a:pPr>
            <a:r>
              <a:rPr sz="1600" spc="-10" dirty="0">
                <a:solidFill>
                  <a:srgbClr val="00AF50"/>
                </a:solidFill>
                <a:latin typeface="Arial"/>
                <a:cs typeface="Arial"/>
              </a:rPr>
              <a:t>•	</a:t>
            </a:r>
            <a:r>
              <a:rPr sz="1600" spc="-10" dirty="0">
                <a:solidFill>
                  <a:srgbClr val="00AF50"/>
                </a:solidFill>
                <a:latin typeface="FangSong"/>
                <a:cs typeface="FangSong"/>
              </a:rPr>
              <a:t>训练</a:t>
            </a:r>
            <a:r>
              <a:rPr sz="1600" spc="-15" dirty="0">
                <a:solidFill>
                  <a:srgbClr val="00AF50"/>
                </a:solidFill>
                <a:latin typeface="Verdana"/>
                <a:cs typeface="Verdana"/>
              </a:rPr>
              <a:t>N</a:t>
            </a:r>
            <a:r>
              <a:rPr sz="1600" spc="-20" dirty="0">
                <a:solidFill>
                  <a:srgbClr val="00AF50"/>
                </a:solidFill>
                <a:latin typeface="Verdana"/>
                <a:cs typeface="Verdana"/>
              </a:rPr>
              <a:t>(N-</a:t>
            </a:r>
            <a:r>
              <a:rPr sz="1600" spc="-15" dirty="0">
                <a:solidFill>
                  <a:srgbClr val="00AF50"/>
                </a:solidFill>
                <a:latin typeface="Verdana"/>
                <a:cs typeface="Verdana"/>
              </a:rPr>
              <a:t>1</a:t>
            </a:r>
            <a:r>
              <a:rPr sz="1600" spc="-5" dirty="0">
                <a:solidFill>
                  <a:srgbClr val="00AF50"/>
                </a:solidFill>
                <a:latin typeface="Verdana"/>
                <a:cs typeface="Verdana"/>
              </a:rPr>
              <a:t>)</a:t>
            </a:r>
            <a:r>
              <a:rPr sz="1600" spc="-15" dirty="0">
                <a:solidFill>
                  <a:srgbClr val="00AF50"/>
                </a:solidFill>
                <a:latin typeface="Verdana"/>
                <a:cs typeface="Verdana"/>
              </a:rPr>
              <a:t>/2</a:t>
            </a:r>
            <a:r>
              <a:rPr sz="1600" spc="-20" dirty="0">
                <a:solidFill>
                  <a:srgbClr val="00AF50"/>
                </a:solidFill>
                <a:latin typeface="FangSong"/>
                <a:cs typeface="FangSong"/>
              </a:rPr>
              <a:t>个</a:t>
            </a:r>
            <a:r>
              <a:rPr sz="1600" spc="-10" dirty="0">
                <a:solidFill>
                  <a:srgbClr val="00AF50"/>
                </a:solidFill>
                <a:latin typeface="FangSong"/>
                <a:cs typeface="FangSong"/>
              </a:rPr>
              <a:t>分</a:t>
            </a:r>
            <a:r>
              <a:rPr sz="1600" spc="-20" dirty="0">
                <a:solidFill>
                  <a:srgbClr val="00AF50"/>
                </a:solidFill>
                <a:latin typeface="FangSong"/>
                <a:cs typeface="FangSong"/>
              </a:rPr>
              <a:t>类器，</a:t>
            </a:r>
            <a:r>
              <a:rPr sz="1600" spc="-10" dirty="0">
                <a:solidFill>
                  <a:srgbClr val="00AF50"/>
                </a:solidFill>
                <a:latin typeface="FangSong"/>
                <a:cs typeface="FangSong"/>
              </a:rPr>
              <a:t> 存</a:t>
            </a:r>
            <a:r>
              <a:rPr sz="1600" spc="-20" dirty="0">
                <a:solidFill>
                  <a:srgbClr val="00AF50"/>
                </a:solidFill>
                <a:latin typeface="FangSong"/>
                <a:cs typeface="FangSong"/>
              </a:rPr>
              <a:t>储开</a:t>
            </a:r>
            <a:r>
              <a:rPr sz="1600" spc="-10" dirty="0">
                <a:solidFill>
                  <a:srgbClr val="00AF50"/>
                </a:solidFill>
                <a:latin typeface="FangSong"/>
                <a:cs typeface="FangSong"/>
              </a:rPr>
              <a:t>销</a:t>
            </a:r>
            <a:r>
              <a:rPr sz="1600" spc="-20" dirty="0">
                <a:solidFill>
                  <a:srgbClr val="00AF50"/>
                </a:solidFill>
                <a:latin typeface="FangSong"/>
                <a:cs typeface="FangSong"/>
              </a:rPr>
              <a:t>和测试</a:t>
            </a:r>
            <a:r>
              <a:rPr sz="1600" spc="-10" dirty="0">
                <a:solidFill>
                  <a:srgbClr val="00AF50"/>
                </a:solidFill>
                <a:latin typeface="FangSong"/>
                <a:cs typeface="FangSong"/>
              </a:rPr>
              <a:t>时</a:t>
            </a:r>
            <a:r>
              <a:rPr sz="1600" spc="-20" dirty="0">
                <a:solidFill>
                  <a:srgbClr val="00AF50"/>
                </a:solidFill>
                <a:latin typeface="FangSong"/>
                <a:cs typeface="FangSong"/>
              </a:rPr>
              <a:t>间大</a:t>
            </a:r>
            <a:endParaRPr sz="1600">
              <a:latin typeface="FangSong"/>
              <a:cs typeface="FangSong"/>
            </a:endParaRPr>
          </a:p>
          <a:p>
            <a:pPr marL="12700">
              <a:lnSpc>
                <a:spcPts val="1889"/>
              </a:lnSpc>
              <a:spcBef>
                <a:spcPts val="60"/>
              </a:spcBef>
              <a:tabLst>
                <a:tab pos="299085" algn="l"/>
              </a:tabLst>
            </a:pPr>
            <a:r>
              <a:rPr sz="1600" spc="-10" dirty="0">
                <a:solidFill>
                  <a:srgbClr val="00AF50"/>
                </a:solidFill>
                <a:latin typeface="Arial"/>
                <a:cs typeface="Arial"/>
              </a:rPr>
              <a:t>•	</a:t>
            </a:r>
            <a:r>
              <a:rPr sz="1600" spc="-10" dirty="0">
                <a:solidFill>
                  <a:srgbClr val="00AF50"/>
                </a:solidFill>
                <a:latin typeface="FangSong"/>
                <a:cs typeface="FangSong"/>
              </a:rPr>
              <a:t>训</a:t>
            </a:r>
            <a:r>
              <a:rPr sz="1600" spc="-20" dirty="0">
                <a:solidFill>
                  <a:srgbClr val="00AF50"/>
                </a:solidFill>
                <a:latin typeface="FangSong"/>
                <a:cs typeface="FangSong"/>
              </a:rPr>
              <a:t>练只</a:t>
            </a:r>
            <a:r>
              <a:rPr sz="1600" spc="-10" dirty="0">
                <a:solidFill>
                  <a:srgbClr val="00AF50"/>
                </a:solidFill>
                <a:latin typeface="FangSong"/>
                <a:cs typeface="FangSong"/>
              </a:rPr>
              <a:t>用</a:t>
            </a:r>
            <a:r>
              <a:rPr sz="1600" spc="-20" dirty="0">
                <a:solidFill>
                  <a:srgbClr val="00AF50"/>
                </a:solidFill>
                <a:latin typeface="FangSong"/>
                <a:cs typeface="FangSong"/>
              </a:rPr>
              <a:t>两个类</a:t>
            </a:r>
            <a:r>
              <a:rPr sz="1600" spc="-10" dirty="0">
                <a:solidFill>
                  <a:srgbClr val="00AF50"/>
                </a:solidFill>
                <a:latin typeface="FangSong"/>
                <a:cs typeface="FangSong"/>
              </a:rPr>
              <a:t>的</a:t>
            </a:r>
            <a:r>
              <a:rPr sz="1600" spc="-20" dirty="0">
                <a:solidFill>
                  <a:srgbClr val="00AF50"/>
                </a:solidFill>
                <a:latin typeface="FangSong"/>
                <a:cs typeface="FangSong"/>
              </a:rPr>
              <a:t>样例，</a:t>
            </a:r>
            <a:endParaRPr sz="1600">
              <a:latin typeface="FangSong"/>
              <a:cs typeface="FangSong"/>
            </a:endParaRPr>
          </a:p>
          <a:p>
            <a:pPr marL="299085">
              <a:lnSpc>
                <a:spcPts val="1889"/>
              </a:lnSpc>
            </a:pPr>
            <a:r>
              <a:rPr sz="1600" spc="-15" dirty="0">
                <a:solidFill>
                  <a:srgbClr val="00AF50"/>
                </a:solidFill>
                <a:latin typeface="FangSong"/>
                <a:cs typeface="FangSong"/>
              </a:rPr>
              <a:t>训</a:t>
            </a:r>
            <a:r>
              <a:rPr sz="1600" spc="-20" dirty="0">
                <a:solidFill>
                  <a:srgbClr val="00AF50"/>
                </a:solidFill>
                <a:latin typeface="FangSong"/>
                <a:cs typeface="FangSong"/>
              </a:rPr>
              <a:t>练</a:t>
            </a:r>
            <a:r>
              <a:rPr sz="1600" spc="-25" dirty="0">
                <a:solidFill>
                  <a:srgbClr val="00AF50"/>
                </a:solidFill>
                <a:latin typeface="FangSong"/>
                <a:cs typeface="FangSong"/>
              </a:rPr>
              <a:t>时</a:t>
            </a:r>
            <a:r>
              <a:rPr sz="1600" spc="-10" dirty="0">
                <a:solidFill>
                  <a:srgbClr val="00AF50"/>
                </a:solidFill>
                <a:latin typeface="FangSong"/>
                <a:cs typeface="FangSong"/>
              </a:rPr>
              <a:t>间</a:t>
            </a:r>
            <a:r>
              <a:rPr sz="1600" spc="-20" dirty="0">
                <a:solidFill>
                  <a:srgbClr val="00AF50"/>
                </a:solidFill>
                <a:latin typeface="FangSong"/>
                <a:cs typeface="FangSong"/>
              </a:rPr>
              <a:t>短</a:t>
            </a:r>
            <a:endParaRPr sz="1600">
              <a:latin typeface="FangSong"/>
              <a:cs typeface="FangSong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84721" y="1801714"/>
            <a:ext cx="2546350" cy="10054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marR="252729" indent="-287020">
              <a:lnSpc>
                <a:spcPct val="100000"/>
              </a:lnSpc>
              <a:tabLst>
                <a:tab pos="299085" algn="l"/>
              </a:tabLst>
            </a:pPr>
            <a:r>
              <a:rPr sz="1600" spc="-10" dirty="0">
                <a:solidFill>
                  <a:srgbClr val="00AF50"/>
                </a:solidFill>
                <a:latin typeface="Arial"/>
                <a:cs typeface="Arial"/>
              </a:rPr>
              <a:t>•	</a:t>
            </a:r>
            <a:r>
              <a:rPr sz="1600" spc="-10" dirty="0">
                <a:solidFill>
                  <a:srgbClr val="00AF50"/>
                </a:solidFill>
                <a:latin typeface="FangSong"/>
                <a:cs typeface="FangSong"/>
              </a:rPr>
              <a:t>训</a:t>
            </a:r>
            <a:r>
              <a:rPr sz="1600" spc="-5" dirty="0">
                <a:solidFill>
                  <a:srgbClr val="00AF50"/>
                </a:solidFill>
                <a:latin typeface="FangSong"/>
                <a:cs typeface="FangSong"/>
              </a:rPr>
              <a:t>练</a:t>
            </a:r>
            <a:r>
              <a:rPr sz="1600" spc="-25" dirty="0">
                <a:solidFill>
                  <a:srgbClr val="00AF50"/>
                </a:solidFill>
                <a:latin typeface="Verdana"/>
                <a:cs typeface="Verdana"/>
              </a:rPr>
              <a:t>N</a:t>
            </a:r>
            <a:r>
              <a:rPr sz="1600" spc="-10" dirty="0">
                <a:solidFill>
                  <a:srgbClr val="00AF50"/>
                </a:solidFill>
                <a:latin typeface="FangSong"/>
                <a:cs typeface="FangSong"/>
              </a:rPr>
              <a:t>个分类器</a:t>
            </a:r>
            <a:r>
              <a:rPr sz="1600" spc="-20" dirty="0">
                <a:solidFill>
                  <a:srgbClr val="00AF50"/>
                </a:solidFill>
                <a:latin typeface="FangSong"/>
                <a:cs typeface="FangSong"/>
              </a:rPr>
              <a:t>，</a:t>
            </a:r>
            <a:r>
              <a:rPr sz="1600" spc="-10" dirty="0">
                <a:solidFill>
                  <a:srgbClr val="00AF50"/>
                </a:solidFill>
                <a:latin typeface="FangSong"/>
                <a:cs typeface="FangSong"/>
              </a:rPr>
              <a:t>存</a:t>
            </a:r>
            <a:r>
              <a:rPr sz="1600" spc="-20" dirty="0">
                <a:solidFill>
                  <a:srgbClr val="00AF50"/>
                </a:solidFill>
                <a:latin typeface="FangSong"/>
                <a:cs typeface="FangSong"/>
              </a:rPr>
              <a:t>储</a:t>
            </a:r>
            <a:r>
              <a:rPr sz="1600" spc="-10" dirty="0">
                <a:solidFill>
                  <a:srgbClr val="00AF50"/>
                </a:solidFill>
                <a:latin typeface="FangSong"/>
                <a:cs typeface="FangSong"/>
              </a:rPr>
              <a:t> 开</a:t>
            </a:r>
            <a:r>
              <a:rPr sz="1600" spc="-20" dirty="0">
                <a:solidFill>
                  <a:srgbClr val="00AF50"/>
                </a:solidFill>
                <a:latin typeface="FangSong"/>
                <a:cs typeface="FangSong"/>
              </a:rPr>
              <a:t>销和</a:t>
            </a:r>
            <a:r>
              <a:rPr sz="1600" spc="-10" dirty="0">
                <a:solidFill>
                  <a:srgbClr val="00AF50"/>
                </a:solidFill>
                <a:latin typeface="FangSong"/>
                <a:cs typeface="FangSong"/>
              </a:rPr>
              <a:t>测</a:t>
            </a:r>
            <a:r>
              <a:rPr sz="1600" spc="-20" dirty="0">
                <a:solidFill>
                  <a:srgbClr val="00AF50"/>
                </a:solidFill>
                <a:latin typeface="FangSong"/>
                <a:cs typeface="FangSong"/>
              </a:rPr>
              <a:t>试时间</a:t>
            </a:r>
            <a:r>
              <a:rPr lang="zh-CN" altLang="en-US" sz="1600" spc="-20" dirty="0">
                <a:solidFill>
                  <a:srgbClr val="00AF50"/>
                </a:solidFill>
                <a:latin typeface="FangSong"/>
                <a:cs typeface="FangSong"/>
              </a:rPr>
              <a:t>大</a:t>
            </a:r>
            <a:r>
              <a:rPr sz="1600" spc="-20" dirty="0">
                <a:solidFill>
                  <a:srgbClr val="00AF50"/>
                </a:solidFill>
                <a:latin typeface="FangSong"/>
                <a:cs typeface="FangSong"/>
              </a:rPr>
              <a:t>小</a:t>
            </a:r>
            <a:endParaRPr sz="1600">
              <a:latin typeface="FangSong"/>
              <a:cs typeface="FangSong"/>
            </a:endParaRPr>
          </a:p>
          <a:p>
            <a:pPr marL="299085" marR="5080" indent="-287020">
              <a:lnSpc>
                <a:spcPts val="1860"/>
              </a:lnSpc>
              <a:spcBef>
                <a:spcPts val="170"/>
              </a:spcBef>
              <a:tabLst>
                <a:tab pos="299085" algn="l"/>
              </a:tabLst>
            </a:pPr>
            <a:r>
              <a:rPr sz="1600" spc="-10" dirty="0">
                <a:solidFill>
                  <a:srgbClr val="00AF50"/>
                </a:solidFill>
                <a:latin typeface="Arial"/>
                <a:cs typeface="Arial"/>
              </a:rPr>
              <a:t>•	</a:t>
            </a:r>
            <a:r>
              <a:rPr sz="1600" spc="-10" dirty="0">
                <a:solidFill>
                  <a:srgbClr val="00AF50"/>
                </a:solidFill>
                <a:latin typeface="FangSong"/>
                <a:cs typeface="FangSong"/>
              </a:rPr>
              <a:t>训</a:t>
            </a:r>
            <a:r>
              <a:rPr sz="1600" spc="-20" dirty="0">
                <a:solidFill>
                  <a:srgbClr val="00AF50"/>
                </a:solidFill>
                <a:latin typeface="FangSong"/>
                <a:cs typeface="FangSong"/>
              </a:rPr>
              <a:t>练用</a:t>
            </a:r>
            <a:r>
              <a:rPr sz="1600" spc="-10" dirty="0">
                <a:solidFill>
                  <a:srgbClr val="00AF50"/>
                </a:solidFill>
                <a:latin typeface="FangSong"/>
                <a:cs typeface="FangSong"/>
              </a:rPr>
              <a:t>到</a:t>
            </a:r>
            <a:r>
              <a:rPr sz="1600" spc="-20" dirty="0">
                <a:solidFill>
                  <a:srgbClr val="00AF50"/>
                </a:solidFill>
                <a:latin typeface="FangSong"/>
                <a:cs typeface="FangSong"/>
              </a:rPr>
              <a:t>全部训</a:t>
            </a:r>
            <a:r>
              <a:rPr sz="1600" spc="-10" dirty="0">
                <a:solidFill>
                  <a:srgbClr val="00AF50"/>
                </a:solidFill>
                <a:latin typeface="FangSong"/>
                <a:cs typeface="FangSong"/>
              </a:rPr>
              <a:t>练</a:t>
            </a:r>
            <a:r>
              <a:rPr sz="1600" spc="-20" dirty="0">
                <a:solidFill>
                  <a:srgbClr val="00AF50"/>
                </a:solidFill>
                <a:latin typeface="FangSong"/>
                <a:cs typeface="FangSong"/>
              </a:rPr>
              <a:t>样例，</a:t>
            </a:r>
            <a:r>
              <a:rPr sz="1600" spc="-10" dirty="0">
                <a:solidFill>
                  <a:srgbClr val="00AF50"/>
                </a:solidFill>
                <a:latin typeface="FangSong"/>
                <a:cs typeface="FangSong"/>
              </a:rPr>
              <a:t> 训</a:t>
            </a:r>
            <a:r>
              <a:rPr sz="1600" spc="-20" dirty="0">
                <a:solidFill>
                  <a:srgbClr val="00AF50"/>
                </a:solidFill>
                <a:latin typeface="FangSong"/>
                <a:cs typeface="FangSong"/>
              </a:rPr>
              <a:t>练时</a:t>
            </a:r>
            <a:r>
              <a:rPr sz="1600" spc="-5" dirty="0">
                <a:solidFill>
                  <a:srgbClr val="00AF50"/>
                </a:solidFill>
                <a:latin typeface="FangSong"/>
                <a:cs typeface="FangSong"/>
              </a:rPr>
              <a:t>间</a:t>
            </a:r>
            <a:r>
              <a:rPr sz="1600" spc="-20" dirty="0">
                <a:solidFill>
                  <a:srgbClr val="00AF50"/>
                </a:solidFill>
                <a:latin typeface="FangSong"/>
                <a:cs typeface="FangSong"/>
              </a:rPr>
              <a:t>长</a:t>
            </a:r>
            <a:endParaRPr sz="1600">
              <a:latin typeface="FangSong"/>
              <a:cs typeface="FangSong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6938" y="1124747"/>
            <a:ext cx="76454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FangSong"/>
                <a:cs typeface="FangSong"/>
              </a:rPr>
              <a:t>拆解法</a:t>
            </a:r>
            <a:r>
              <a:rPr sz="2400" spc="-5" dirty="0">
                <a:latin typeface="FangSong"/>
                <a:cs typeface="FangSong"/>
              </a:rPr>
              <a:t>：将一个多分类任务拆分为若干个二分类任务求解</a:t>
            </a:r>
            <a:endParaRPr sz="2400">
              <a:latin typeface="FangSong"/>
              <a:cs typeface="FangSong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17109" y="5741380"/>
            <a:ext cx="3583304" cy="577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70"/>
              </a:lnSpc>
            </a:pP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预测</a:t>
            </a:r>
            <a:r>
              <a:rPr sz="2000" spc="-10" dirty="0">
                <a:solidFill>
                  <a:srgbClr val="0000FF"/>
                </a:solidFill>
                <a:latin typeface="FangSong"/>
                <a:cs typeface="FangSong"/>
              </a:rPr>
              <a:t>性</a:t>
            </a:r>
            <a:r>
              <a:rPr sz="2000" spc="-15" dirty="0">
                <a:solidFill>
                  <a:srgbClr val="0000FF"/>
                </a:solidFill>
                <a:latin typeface="FangSong"/>
                <a:cs typeface="FangSong"/>
              </a:rPr>
              <a:t>能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取</a:t>
            </a:r>
            <a:r>
              <a:rPr sz="2000" spc="-20" dirty="0">
                <a:solidFill>
                  <a:srgbClr val="0000FF"/>
                </a:solidFill>
                <a:latin typeface="FangSong"/>
                <a:cs typeface="FangSong"/>
              </a:rPr>
              <a:t>决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于具</a:t>
            </a:r>
            <a:r>
              <a:rPr sz="2000" spc="-10" dirty="0">
                <a:solidFill>
                  <a:srgbClr val="0000FF"/>
                </a:solidFill>
                <a:latin typeface="FangSong"/>
                <a:cs typeface="FangSong"/>
              </a:rPr>
              <a:t>体</a:t>
            </a:r>
            <a:r>
              <a:rPr sz="2000" spc="-15" dirty="0">
                <a:solidFill>
                  <a:srgbClr val="0000FF"/>
                </a:solidFill>
                <a:latin typeface="FangSong"/>
                <a:cs typeface="FangSong"/>
              </a:rPr>
              <a:t>数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据</a:t>
            </a:r>
            <a:r>
              <a:rPr sz="2000" spc="-20" dirty="0">
                <a:solidFill>
                  <a:srgbClr val="0000FF"/>
                </a:solidFill>
                <a:latin typeface="FangSong"/>
                <a:cs typeface="FangSong"/>
              </a:rPr>
              <a:t>分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布，</a:t>
            </a:r>
            <a:endParaRPr sz="2000">
              <a:latin typeface="FangSong"/>
              <a:cs typeface="FangSong"/>
            </a:endParaRPr>
          </a:p>
          <a:p>
            <a:pPr marL="438784">
              <a:lnSpc>
                <a:spcPts val="2370"/>
              </a:lnSpc>
            </a:pP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多数情</a:t>
            </a:r>
            <a:r>
              <a:rPr sz="2000" spc="-15" dirty="0">
                <a:solidFill>
                  <a:srgbClr val="0000FF"/>
                </a:solidFill>
                <a:latin typeface="FangSong"/>
                <a:cs typeface="FangSong"/>
              </a:rPr>
              <a:t>况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下</a:t>
            </a:r>
            <a:r>
              <a:rPr sz="2000" spc="-15" dirty="0">
                <a:solidFill>
                  <a:srgbClr val="0000FF"/>
                </a:solidFill>
                <a:latin typeface="FangSong"/>
                <a:cs typeface="FangSong"/>
              </a:rPr>
              <a:t>两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者差不多</a:t>
            </a:r>
            <a:endParaRPr sz="2000">
              <a:latin typeface="FangSong"/>
              <a:cs typeface="FangSong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825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800" spc="-20" dirty="0">
                <a:latin typeface="FangSong"/>
                <a:cs typeface="FangSong"/>
              </a:rPr>
              <a:t>纠错输出</a:t>
            </a:r>
            <a:r>
              <a:rPr sz="2800" spc="-30" dirty="0">
                <a:latin typeface="FangSong"/>
                <a:cs typeface="FangSong"/>
              </a:rPr>
              <a:t>码</a:t>
            </a:r>
            <a:r>
              <a:rPr sz="2800" spc="-730" dirty="0">
                <a:latin typeface="FangSong"/>
                <a:cs typeface="FangSong"/>
              </a:rPr>
              <a:t> </a:t>
            </a:r>
            <a:r>
              <a:rPr sz="2000" spc="-5" dirty="0"/>
              <a:t>(</a:t>
            </a:r>
            <a:r>
              <a:rPr sz="2000" spc="5" dirty="0"/>
              <a:t>E</a:t>
            </a:r>
            <a:r>
              <a:rPr sz="2000" spc="-5" dirty="0"/>
              <a:t>COC)</a:t>
            </a:r>
            <a:endParaRPr sz="2000" dirty="0">
              <a:latin typeface="FangSong"/>
              <a:cs typeface="FangSong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9531" y="1249855"/>
            <a:ext cx="8056245" cy="10002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solidFill>
                  <a:srgbClr val="0000FF"/>
                </a:solidFill>
                <a:latin typeface="FangSong"/>
                <a:cs typeface="FangSong"/>
              </a:rPr>
              <a:t>多对多</a:t>
            </a:r>
            <a:r>
              <a:rPr sz="1800" spc="-15" dirty="0">
                <a:solidFill>
                  <a:srgbClr val="0000FF"/>
                </a:solidFill>
                <a:latin typeface="Verdana"/>
                <a:cs typeface="Verdana"/>
              </a:rPr>
              <a:t>(</a:t>
            </a:r>
            <a:r>
              <a:rPr sz="1800" spc="-30" dirty="0">
                <a:solidFill>
                  <a:srgbClr val="0000FF"/>
                </a:solidFill>
                <a:latin typeface="Verdana"/>
                <a:cs typeface="Verdana"/>
              </a:rPr>
              <a:t>M</a:t>
            </a:r>
            <a:r>
              <a:rPr sz="1800" spc="-15" dirty="0">
                <a:solidFill>
                  <a:srgbClr val="0000FF"/>
                </a:solidFill>
                <a:latin typeface="Verdana"/>
                <a:cs typeface="Verdana"/>
              </a:rPr>
              <a:t>a</a:t>
            </a:r>
            <a:r>
              <a:rPr sz="1800" spc="-30" dirty="0">
                <a:solidFill>
                  <a:srgbClr val="0000FF"/>
                </a:solidFill>
                <a:latin typeface="Verdana"/>
                <a:cs typeface="Verdana"/>
              </a:rPr>
              <a:t>n</a:t>
            </a:r>
            <a:r>
              <a:rPr sz="1800" spc="-15" dirty="0">
                <a:solidFill>
                  <a:srgbClr val="0000FF"/>
                </a:solidFill>
                <a:latin typeface="Verdana"/>
                <a:cs typeface="Verdana"/>
              </a:rPr>
              <a:t>y</a:t>
            </a:r>
            <a:r>
              <a:rPr sz="1800" spc="-4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Verdana"/>
                <a:cs typeface="Verdana"/>
              </a:rPr>
              <a:t>vs</a:t>
            </a:r>
            <a:r>
              <a:rPr sz="1800" spc="-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0000FF"/>
                </a:solidFill>
                <a:latin typeface="Verdana"/>
                <a:cs typeface="Verdana"/>
              </a:rPr>
              <a:t>Ma</a:t>
            </a:r>
            <a:r>
              <a:rPr sz="1800" spc="-35" dirty="0">
                <a:solidFill>
                  <a:srgbClr val="0000FF"/>
                </a:solidFill>
                <a:latin typeface="Verdana"/>
                <a:cs typeface="Verdana"/>
              </a:rPr>
              <a:t>n</a:t>
            </a:r>
            <a:r>
              <a:rPr sz="1800" spc="-185" dirty="0">
                <a:solidFill>
                  <a:srgbClr val="0000FF"/>
                </a:solidFill>
                <a:latin typeface="Verdana"/>
                <a:cs typeface="Verdana"/>
              </a:rPr>
              <a:t>y</a:t>
            </a:r>
            <a:r>
              <a:rPr sz="1800" spc="-10" dirty="0">
                <a:solidFill>
                  <a:srgbClr val="0000FF"/>
                </a:solidFill>
                <a:latin typeface="Verdana"/>
                <a:cs typeface="Verdana"/>
              </a:rPr>
              <a:t>,</a:t>
            </a:r>
            <a:r>
              <a:rPr sz="1800" spc="-15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0000FF"/>
                </a:solidFill>
                <a:latin typeface="Verdana"/>
                <a:cs typeface="Verdana"/>
              </a:rPr>
              <a:t>M</a:t>
            </a:r>
            <a:r>
              <a:rPr sz="1800" spc="-15" dirty="0">
                <a:solidFill>
                  <a:srgbClr val="0000FF"/>
                </a:solidFill>
                <a:latin typeface="Verdana"/>
                <a:cs typeface="Verdana"/>
              </a:rPr>
              <a:t>v</a:t>
            </a:r>
            <a:r>
              <a:rPr sz="1800" spc="-25" dirty="0">
                <a:solidFill>
                  <a:srgbClr val="0000FF"/>
                </a:solidFill>
                <a:latin typeface="Verdana"/>
                <a:cs typeface="Verdana"/>
              </a:rPr>
              <a:t>M</a:t>
            </a:r>
            <a:r>
              <a:rPr sz="1800" spc="-5" dirty="0">
                <a:solidFill>
                  <a:srgbClr val="0000FF"/>
                </a:solidFill>
                <a:latin typeface="Verdana"/>
                <a:cs typeface="Verdana"/>
              </a:rPr>
              <a:t>)</a:t>
            </a:r>
            <a:r>
              <a:rPr sz="2200" spc="-10" dirty="0">
                <a:solidFill>
                  <a:srgbClr val="0000FF"/>
                </a:solidFill>
                <a:latin typeface="Verdana"/>
                <a:cs typeface="Verdana"/>
              </a:rPr>
              <a:t>: 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将若干类作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为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正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类，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若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干类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作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为反类</a:t>
            </a:r>
            <a:endParaRPr sz="2200" dirty="0">
              <a:solidFill>
                <a:srgbClr val="0000FF"/>
              </a:solidFill>
              <a:latin typeface="FangSong"/>
              <a:cs typeface="FangSong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-20" dirty="0">
                <a:latin typeface="FangSong"/>
                <a:cs typeface="FangSong"/>
              </a:rPr>
              <a:t>一种常见方</a:t>
            </a:r>
            <a:r>
              <a:rPr sz="2200" spc="-25" dirty="0">
                <a:latin typeface="FangSong"/>
                <a:cs typeface="FangSong"/>
              </a:rPr>
              <a:t>法：</a:t>
            </a:r>
            <a:r>
              <a:rPr sz="2200" b="1" spc="-25" dirty="0">
                <a:solidFill>
                  <a:srgbClr val="FF0000"/>
                </a:solidFill>
                <a:latin typeface="FangSong"/>
                <a:cs typeface="FangSong"/>
              </a:rPr>
              <a:t>纠错输</a:t>
            </a:r>
            <a:r>
              <a:rPr sz="2200" b="1" spc="-20" dirty="0">
                <a:solidFill>
                  <a:srgbClr val="FF0000"/>
                </a:solidFill>
                <a:latin typeface="FangSong"/>
                <a:cs typeface="FangSong"/>
              </a:rPr>
              <a:t>出</a:t>
            </a:r>
            <a:r>
              <a:rPr sz="2200" b="1" spc="-25" dirty="0">
                <a:solidFill>
                  <a:srgbClr val="FF0000"/>
                </a:solidFill>
                <a:latin typeface="FangSong"/>
                <a:cs typeface="FangSong"/>
              </a:rPr>
              <a:t>码</a:t>
            </a:r>
            <a:r>
              <a:rPr sz="2200" b="1" spc="-315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Verdana"/>
                <a:cs typeface="Verdana"/>
              </a:rPr>
              <a:t>(</a:t>
            </a:r>
            <a:r>
              <a:rPr sz="1600" b="1" spc="-15" dirty="0">
                <a:solidFill>
                  <a:srgbClr val="FF0000"/>
                </a:solidFill>
                <a:latin typeface="Verdana"/>
                <a:cs typeface="Verdana"/>
              </a:rPr>
              <a:t>Erro</a:t>
            </a:r>
            <a:r>
              <a:rPr sz="1600" b="1" spc="-10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1600" b="1" spc="-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600" b="1" spc="-15" dirty="0">
                <a:solidFill>
                  <a:srgbClr val="FF0000"/>
                </a:solidFill>
                <a:latin typeface="Verdana"/>
                <a:cs typeface="Verdana"/>
              </a:rPr>
              <a:t>Cor</a:t>
            </a:r>
            <a:r>
              <a:rPr sz="1600" b="1" spc="-10" dirty="0">
                <a:solidFill>
                  <a:srgbClr val="FF0000"/>
                </a:solidFill>
                <a:latin typeface="Verdana"/>
                <a:cs typeface="Verdana"/>
              </a:rPr>
              <a:t>re</a:t>
            </a:r>
            <a:r>
              <a:rPr sz="1600" b="1" spc="-20" dirty="0">
                <a:solidFill>
                  <a:srgbClr val="FF0000"/>
                </a:solidFill>
                <a:latin typeface="Verdana"/>
                <a:cs typeface="Verdana"/>
              </a:rPr>
              <a:t>ct</a:t>
            </a:r>
            <a:r>
              <a:rPr sz="1600" b="1" spc="-10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1600" b="1" spc="-25" dirty="0">
                <a:solidFill>
                  <a:srgbClr val="FF0000"/>
                </a:solidFill>
                <a:latin typeface="Verdana"/>
                <a:cs typeface="Verdana"/>
              </a:rPr>
              <a:t>n</a:t>
            </a:r>
            <a:r>
              <a:rPr sz="1600" b="1" spc="-10" dirty="0">
                <a:solidFill>
                  <a:srgbClr val="FF0000"/>
                </a:solidFill>
                <a:latin typeface="Verdana"/>
                <a:cs typeface="Verdana"/>
              </a:rPr>
              <a:t>g</a:t>
            </a:r>
            <a:r>
              <a:rPr sz="1600" b="1" spc="3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Verdana"/>
                <a:cs typeface="Verdana"/>
              </a:rPr>
              <a:t>Out</a:t>
            </a:r>
            <a:r>
              <a:rPr sz="1600" b="1" spc="-10" dirty="0">
                <a:solidFill>
                  <a:srgbClr val="FF0000"/>
                </a:solidFill>
                <a:latin typeface="Verdana"/>
                <a:cs typeface="Verdana"/>
              </a:rPr>
              <a:t>put</a:t>
            </a:r>
            <a:r>
              <a:rPr sz="1600" b="1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600" b="1" spc="-15" dirty="0">
                <a:solidFill>
                  <a:srgbClr val="FF0000"/>
                </a:solidFill>
                <a:latin typeface="Verdana"/>
                <a:cs typeface="Verdana"/>
              </a:rPr>
              <a:t>Code)</a:t>
            </a:r>
            <a:endParaRPr sz="1600" b="1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0831" y="2735579"/>
            <a:ext cx="3086100" cy="830997"/>
          </a:xfrm>
          <a:prstGeom prst="rect">
            <a:avLst/>
          </a:prstGeom>
          <a:solidFill>
            <a:srgbClr val="FFFF99"/>
          </a:solidFill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8265" marR="235585" algn="just">
              <a:lnSpc>
                <a:spcPct val="100000"/>
              </a:lnSpc>
            </a:pPr>
            <a:r>
              <a:rPr sz="1800" b="1" spc="10" dirty="0">
                <a:latin typeface="Hannotate SC"/>
                <a:cs typeface="Hannotate SC"/>
              </a:rPr>
              <a:t>编码</a:t>
            </a:r>
            <a:r>
              <a:rPr sz="1800" dirty="0">
                <a:latin typeface="FangSong"/>
                <a:cs typeface="FangSong"/>
              </a:rPr>
              <a:t>：对</a:t>
            </a:r>
            <a:r>
              <a:rPr sz="1800" spc="-265" dirty="0">
                <a:latin typeface="FangSong"/>
                <a:cs typeface="FangSong"/>
              </a:rPr>
              <a:t> </a:t>
            </a:r>
            <a:r>
              <a:rPr sz="1800" dirty="0">
                <a:latin typeface="Verdana"/>
                <a:cs typeface="Verdana"/>
              </a:rPr>
              <a:t>N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FangSong"/>
                <a:cs typeface="FangSong"/>
              </a:rPr>
              <a:t>个类别做</a:t>
            </a:r>
            <a:r>
              <a:rPr sz="1800" spc="-265" dirty="0">
                <a:latin typeface="FangSong"/>
                <a:cs typeface="FangSong"/>
              </a:rPr>
              <a:t> </a:t>
            </a:r>
            <a:r>
              <a:rPr sz="1800" spc="-20" dirty="0">
                <a:latin typeface="Verdana"/>
                <a:cs typeface="Verdana"/>
              </a:rPr>
              <a:t>M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FangSong"/>
                <a:cs typeface="FangSong"/>
              </a:rPr>
              <a:t>次 划分，每次将一部分类别划 为</a:t>
            </a:r>
            <a:r>
              <a:rPr sz="1800" dirty="0">
                <a:solidFill>
                  <a:srgbClr val="0000FF"/>
                </a:solidFill>
                <a:latin typeface="FangSong"/>
                <a:cs typeface="FangSong"/>
              </a:rPr>
              <a:t>正类</a:t>
            </a:r>
            <a:r>
              <a:rPr sz="1800" dirty="0">
                <a:latin typeface="FangSong"/>
                <a:cs typeface="FangSong"/>
              </a:rPr>
              <a:t>，一部</a:t>
            </a:r>
            <a:r>
              <a:rPr sz="1800" spc="-5" dirty="0">
                <a:latin typeface="FangSong"/>
                <a:cs typeface="FangSong"/>
              </a:rPr>
              <a:t>分</a:t>
            </a:r>
            <a:r>
              <a:rPr sz="1800" dirty="0">
                <a:latin typeface="FangSong"/>
                <a:cs typeface="FangSong"/>
              </a:rPr>
              <a:t>划为</a:t>
            </a:r>
            <a:r>
              <a:rPr sz="1800" dirty="0">
                <a:solidFill>
                  <a:srgbClr val="0000FF"/>
                </a:solidFill>
                <a:latin typeface="FangSong"/>
                <a:cs typeface="FangSong"/>
              </a:rPr>
              <a:t>反类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83835" y="2874264"/>
            <a:ext cx="3647440" cy="553998"/>
          </a:xfrm>
          <a:prstGeom prst="rect">
            <a:avLst/>
          </a:prstGeom>
          <a:solidFill>
            <a:srgbClr val="FFFF99"/>
          </a:solidFill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800" spc="-20" dirty="0">
                <a:latin typeface="Verdana"/>
                <a:cs typeface="Verdana"/>
              </a:rPr>
              <a:t>M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FangSong"/>
                <a:cs typeface="FangSong"/>
              </a:rPr>
              <a:t>个二类任务；</a:t>
            </a:r>
            <a:endParaRPr sz="1800">
              <a:latin typeface="FangSong"/>
              <a:cs typeface="FangSong"/>
            </a:endParaRPr>
          </a:p>
          <a:p>
            <a:pPr marL="1270" algn="ctr">
              <a:lnSpc>
                <a:spcPct val="100000"/>
              </a:lnSpc>
            </a:pPr>
            <a:r>
              <a:rPr sz="1800" spc="-5" dirty="0">
                <a:latin typeface="Verdana"/>
                <a:cs typeface="Verdana"/>
              </a:rPr>
              <a:t>(</a:t>
            </a:r>
            <a:r>
              <a:rPr sz="1800" dirty="0">
                <a:solidFill>
                  <a:srgbClr val="C00000"/>
                </a:solidFill>
                <a:latin typeface="FangSong"/>
                <a:cs typeface="FangSong"/>
              </a:rPr>
              <a:t>原</a:t>
            </a:r>
            <a:r>
              <a:rPr sz="1800" spc="-5" dirty="0">
                <a:latin typeface="Verdana"/>
                <a:cs typeface="Verdana"/>
              </a:rPr>
              <a:t>)</a:t>
            </a:r>
            <a:r>
              <a:rPr sz="1800" dirty="0">
                <a:latin typeface="FangSong"/>
                <a:cs typeface="FangSong"/>
              </a:rPr>
              <a:t>每类对应一个长为</a:t>
            </a:r>
            <a:r>
              <a:rPr sz="1800" spc="-265" dirty="0">
                <a:latin typeface="FangSong"/>
                <a:cs typeface="FangSong"/>
              </a:rPr>
              <a:t> </a:t>
            </a:r>
            <a:r>
              <a:rPr sz="1800" spc="-20" dirty="0">
                <a:latin typeface="Verdana"/>
                <a:cs typeface="Verdana"/>
              </a:rPr>
              <a:t>M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FangSong"/>
                <a:cs typeface="FangSong"/>
              </a:rPr>
              <a:t>的编码</a:t>
            </a:r>
            <a:endParaRPr sz="1800">
              <a:latin typeface="FangSong"/>
              <a:cs typeface="FangSong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1560" y="5151120"/>
            <a:ext cx="3030220" cy="553998"/>
          </a:xfrm>
          <a:prstGeom prst="rect">
            <a:avLst/>
          </a:prstGeom>
          <a:solidFill>
            <a:srgbClr val="BEE3FF"/>
          </a:solidFill>
          <a:ln w="6096">
            <a:solidFill>
              <a:srgbClr val="006FC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8265" marR="284480">
              <a:lnSpc>
                <a:spcPct val="100000"/>
              </a:lnSpc>
            </a:pPr>
            <a:r>
              <a:rPr sz="1800" b="1" spc="10" dirty="0">
                <a:latin typeface="Hannotate SC"/>
                <a:cs typeface="Hannotate SC"/>
              </a:rPr>
              <a:t>解码</a:t>
            </a:r>
            <a:r>
              <a:rPr sz="1800" dirty="0">
                <a:latin typeface="FangSong"/>
                <a:cs typeface="FangSong"/>
              </a:rPr>
              <a:t>：</a:t>
            </a:r>
            <a:r>
              <a:rPr sz="1800" dirty="0">
                <a:solidFill>
                  <a:srgbClr val="0000FF"/>
                </a:solidFill>
                <a:latin typeface="FangSong"/>
                <a:cs typeface="FangSong"/>
              </a:rPr>
              <a:t>测试样本</a:t>
            </a:r>
            <a:r>
              <a:rPr sz="1800" dirty="0">
                <a:latin typeface="FangSong"/>
                <a:cs typeface="FangSong"/>
              </a:rPr>
              <a:t>交给</a:t>
            </a:r>
            <a:r>
              <a:rPr sz="1800" spc="-265" dirty="0">
                <a:latin typeface="FangSong"/>
                <a:cs typeface="FangSong"/>
              </a:rPr>
              <a:t> </a:t>
            </a:r>
            <a:r>
              <a:rPr sz="1800" spc="-20" dirty="0">
                <a:latin typeface="Verdana"/>
                <a:cs typeface="Verdana"/>
              </a:rPr>
              <a:t>M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FangSong"/>
                <a:cs typeface="FangSong"/>
              </a:rPr>
              <a:t>个 分类器预测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79720" y="5303520"/>
            <a:ext cx="2620010" cy="368935"/>
          </a:xfrm>
          <a:prstGeom prst="rect">
            <a:avLst/>
          </a:prstGeom>
          <a:solidFill>
            <a:srgbClr val="BEE3FF"/>
          </a:solidFill>
          <a:ln w="6095">
            <a:solidFill>
              <a:srgbClr val="006FC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ct val="100000"/>
              </a:lnSpc>
            </a:pPr>
            <a:r>
              <a:rPr sz="1800" dirty="0">
                <a:latin typeface="FangSong"/>
                <a:cs typeface="FangSong"/>
              </a:rPr>
              <a:t>长为</a:t>
            </a:r>
            <a:r>
              <a:rPr sz="1800" spc="-265" dirty="0">
                <a:latin typeface="FangSong"/>
                <a:cs typeface="FangSong"/>
              </a:rPr>
              <a:t> </a:t>
            </a:r>
            <a:r>
              <a:rPr sz="1800" spc="-20" dirty="0">
                <a:latin typeface="Verdana"/>
                <a:cs typeface="Verdana"/>
              </a:rPr>
              <a:t>M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dirty="0">
                <a:latin typeface="FangSong"/>
                <a:cs typeface="FangSong"/>
              </a:rPr>
              <a:t>的预测结果编码</a:t>
            </a:r>
            <a:endParaRPr sz="1800">
              <a:latin typeface="FangSong"/>
              <a:cs typeface="FangSong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92296" y="2945892"/>
            <a:ext cx="736600" cy="518159"/>
          </a:xfrm>
          <a:custGeom>
            <a:avLst/>
            <a:gdLst/>
            <a:ahLst/>
            <a:cxnLst/>
            <a:rect l="l" t="t" r="r" b="b"/>
            <a:pathLst>
              <a:path w="736600" h="518160">
                <a:moveTo>
                  <a:pt x="0" y="129539"/>
                </a:moveTo>
                <a:lnTo>
                  <a:pt x="477012" y="129539"/>
                </a:lnTo>
                <a:lnTo>
                  <a:pt x="477012" y="0"/>
                </a:lnTo>
                <a:lnTo>
                  <a:pt x="736092" y="259079"/>
                </a:lnTo>
                <a:lnTo>
                  <a:pt x="477012" y="518159"/>
                </a:lnTo>
                <a:lnTo>
                  <a:pt x="477012" y="388619"/>
                </a:lnTo>
                <a:lnTo>
                  <a:pt x="0" y="388619"/>
                </a:lnTo>
                <a:lnTo>
                  <a:pt x="0" y="1295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83023" y="5215128"/>
            <a:ext cx="736600" cy="518159"/>
          </a:xfrm>
          <a:custGeom>
            <a:avLst/>
            <a:gdLst/>
            <a:ahLst/>
            <a:cxnLst/>
            <a:rect l="l" t="t" r="r" b="b"/>
            <a:pathLst>
              <a:path w="736600" h="518160">
                <a:moveTo>
                  <a:pt x="0" y="129540"/>
                </a:moveTo>
                <a:lnTo>
                  <a:pt x="477012" y="129540"/>
                </a:lnTo>
                <a:lnTo>
                  <a:pt x="477012" y="0"/>
                </a:lnTo>
                <a:lnTo>
                  <a:pt x="736092" y="259080"/>
                </a:lnTo>
                <a:lnTo>
                  <a:pt x="477012" y="518160"/>
                </a:lnTo>
                <a:lnTo>
                  <a:pt x="477012" y="388620"/>
                </a:lnTo>
                <a:lnTo>
                  <a:pt x="0" y="388620"/>
                </a:lnTo>
                <a:lnTo>
                  <a:pt x="0" y="12954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45914" y="4171243"/>
            <a:ext cx="1626235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ts val="2100"/>
              </a:lnSpc>
            </a:pPr>
            <a:r>
              <a:rPr sz="1800" dirty="0">
                <a:solidFill>
                  <a:srgbClr val="FF0000"/>
                </a:solidFill>
                <a:latin typeface="FangSong"/>
                <a:cs typeface="FangSong"/>
              </a:rPr>
              <a:t>距离最小的类为 最终结果</a:t>
            </a:r>
            <a:endParaRPr sz="1800">
              <a:latin typeface="FangSong"/>
              <a:cs typeface="FangSong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90894" y="3659885"/>
            <a:ext cx="623570" cy="1522730"/>
          </a:xfrm>
          <a:custGeom>
            <a:avLst/>
            <a:gdLst/>
            <a:ahLst/>
            <a:cxnLst/>
            <a:rect l="l" t="t" r="r" b="b"/>
            <a:pathLst>
              <a:path w="623570" h="1522729">
                <a:moveTo>
                  <a:pt x="0" y="311657"/>
                </a:moveTo>
                <a:lnTo>
                  <a:pt x="311658" y="0"/>
                </a:lnTo>
                <a:lnTo>
                  <a:pt x="623316" y="311657"/>
                </a:lnTo>
                <a:lnTo>
                  <a:pt x="467487" y="311657"/>
                </a:lnTo>
                <a:lnTo>
                  <a:pt x="467487" y="1210817"/>
                </a:lnTo>
                <a:lnTo>
                  <a:pt x="623316" y="1210817"/>
                </a:lnTo>
                <a:lnTo>
                  <a:pt x="311658" y="1522476"/>
                </a:lnTo>
                <a:lnTo>
                  <a:pt x="0" y="1210817"/>
                </a:lnTo>
                <a:lnTo>
                  <a:pt x="155829" y="1210817"/>
                </a:lnTo>
                <a:lnTo>
                  <a:pt x="155829" y="311657"/>
                </a:lnTo>
                <a:lnTo>
                  <a:pt x="0" y="311657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504" y="171170"/>
            <a:ext cx="8777427" cy="432434"/>
          </a:xfrm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800" spc="-25" dirty="0">
                <a:latin typeface="FangSong"/>
                <a:cs typeface="FangSong"/>
              </a:rPr>
              <a:t>纠</a:t>
            </a:r>
            <a:r>
              <a:rPr sz="2800" spc="-30" dirty="0">
                <a:latin typeface="FangSong"/>
                <a:cs typeface="FangSong"/>
              </a:rPr>
              <a:t>错输出码</a:t>
            </a:r>
            <a:endParaRPr sz="2800">
              <a:latin typeface="FangSong"/>
              <a:cs typeface="FangSong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2372" y="4467733"/>
            <a:ext cx="7679690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marR="47625" indent="-287020">
              <a:lnSpc>
                <a:spcPct val="100000"/>
              </a:lnSpc>
              <a:tabLst>
                <a:tab pos="299085" algn="l"/>
              </a:tabLst>
            </a:pPr>
            <a:r>
              <a:rPr sz="2000" dirty="0">
                <a:latin typeface="Arial"/>
                <a:cs typeface="Arial"/>
              </a:rPr>
              <a:t>•	</a:t>
            </a:r>
            <a:r>
              <a:rPr sz="2000" spc="-5" dirty="0" err="1">
                <a:latin typeface="Verdana"/>
                <a:cs typeface="Verdana"/>
              </a:rPr>
              <a:t>E</a:t>
            </a:r>
            <a:r>
              <a:rPr sz="2000" spc="5" dirty="0" err="1">
                <a:latin typeface="Verdana"/>
                <a:cs typeface="Verdana"/>
              </a:rPr>
              <a:t>C</a:t>
            </a:r>
            <a:r>
              <a:rPr sz="2000" spc="-5" dirty="0" err="1">
                <a:latin typeface="Verdana"/>
                <a:cs typeface="Verdana"/>
              </a:rPr>
              <a:t>O</a:t>
            </a:r>
            <a:r>
              <a:rPr sz="2000" dirty="0" err="1">
                <a:latin typeface="Verdana"/>
                <a:cs typeface="Verdana"/>
              </a:rPr>
              <a:t>C</a:t>
            </a:r>
            <a:r>
              <a:rPr sz="2000" spc="10" dirty="0" err="1">
                <a:latin typeface="FangSong"/>
                <a:cs typeface="FangSong"/>
              </a:rPr>
              <a:t>编</a:t>
            </a:r>
            <a:r>
              <a:rPr sz="2000" dirty="0" err="1">
                <a:latin typeface="FangSong"/>
                <a:cs typeface="FangSong"/>
              </a:rPr>
              <a:t>码对</a:t>
            </a:r>
            <a:r>
              <a:rPr sz="2000" spc="-15" dirty="0" err="1">
                <a:latin typeface="FangSong"/>
                <a:cs typeface="FangSong"/>
              </a:rPr>
              <a:t>分</a:t>
            </a:r>
            <a:r>
              <a:rPr sz="2000" dirty="0" err="1">
                <a:latin typeface="FangSong"/>
                <a:cs typeface="FangSong"/>
              </a:rPr>
              <a:t>类器</a:t>
            </a:r>
            <a:r>
              <a:rPr sz="2000" spc="-15" dirty="0" err="1">
                <a:latin typeface="FangSong"/>
                <a:cs typeface="FangSong"/>
              </a:rPr>
              <a:t>错</a:t>
            </a:r>
            <a:r>
              <a:rPr sz="2000" dirty="0" err="1">
                <a:latin typeface="FangSong"/>
                <a:cs typeface="FangSong"/>
              </a:rPr>
              <a:t>误有</a:t>
            </a:r>
            <a:r>
              <a:rPr sz="2000" spc="-15" dirty="0" err="1">
                <a:latin typeface="FangSong"/>
                <a:cs typeface="FangSong"/>
              </a:rPr>
              <a:t>一</a:t>
            </a:r>
            <a:r>
              <a:rPr sz="2000" dirty="0" err="1">
                <a:latin typeface="FangSong"/>
                <a:cs typeface="FangSong"/>
              </a:rPr>
              <a:t>定容</a:t>
            </a:r>
            <a:r>
              <a:rPr sz="2000" spc="-15" dirty="0" err="1">
                <a:latin typeface="FangSong"/>
                <a:cs typeface="FangSong"/>
              </a:rPr>
              <a:t>忍</a:t>
            </a:r>
            <a:r>
              <a:rPr sz="2000" dirty="0" err="1">
                <a:latin typeface="FangSong"/>
                <a:cs typeface="FangSong"/>
              </a:rPr>
              <a:t>和修</a:t>
            </a:r>
            <a:r>
              <a:rPr sz="2000" spc="-15" dirty="0" err="1">
                <a:latin typeface="FangSong"/>
                <a:cs typeface="FangSong"/>
              </a:rPr>
              <a:t>正</a:t>
            </a:r>
            <a:r>
              <a:rPr sz="2000" dirty="0" err="1">
                <a:latin typeface="FangSong"/>
                <a:cs typeface="FangSong"/>
              </a:rPr>
              <a:t>能力</a:t>
            </a:r>
            <a:r>
              <a:rPr sz="2000" spc="-15" dirty="0" err="1">
                <a:latin typeface="FangSong"/>
                <a:cs typeface="FangSong"/>
              </a:rPr>
              <a:t>，</a:t>
            </a:r>
            <a:r>
              <a:rPr sz="2000" dirty="0" err="1">
                <a:solidFill>
                  <a:srgbClr val="0000FF"/>
                </a:solidFill>
                <a:latin typeface="FangSong"/>
                <a:cs typeface="FangSong"/>
              </a:rPr>
              <a:t>编码</a:t>
            </a:r>
            <a:r>
              <a:rPr sz="2000" spc="-15" dirty="0" err="1">
                <a:solidFill>
                  <a:srgbClr val="0000FF"/>
                </a:solidFill>
                <a:latin typeface="FangSong"/>
                <a:cs typeface="FangSong"/>
              </a:rPr>
              <a:t>越</a:t>
            </a:r>
            <a:r>
              <a:rPr sz="2000" dirty="0" err="1">
                <a:solidFill>
                  <a:srgbClr val="0000FF"/>
                </a:solidFill>
                <a:latin typeface="FangSong"/>
                <a:cs typeface="FangSong"/>
              </a:rPr>
              <a:t>长、</a:t>
            </a:r>
            <a:r>
              <a:rPr sz="2000" spc="-15" dirty="0" err="1">
                <a:solidFill>
                  <a:srgbClr val="0000FF"/>
                </a:solidFill>
                <a:latin typeface="FangSong"/>
                <a:cs typeface="FangSong"/>
              </a:rPr>
              <a:t>纠</a:t>
            </a:r>
            <a:r>
              <a:rPr sz="2000" dirty="0" err="1">
                <a:solidFill>
                  <a:srgbClr val="0000FF"/>
                </a:solidFill>
                <a:latin typeface="FangSong"/>
                <a:cs typeface="FangSong"/>
              </a:rPr>
              <a:t>错能力越强</a:t>
            </a:r>
            <a:endParaRPr sz="2000" dirty="0">
              <a:solidFill>
                <a:srgbClr val="0000FF"/>
              </a:solidFill>
              <a:latin typeface="FangSong"/>
              <a:cs typeface="FangSong"/>
            </a:endParaRPr>
          </a:p>
          <a:p>
            <a:pPr marL="299085" marR="5080" indent="-287020">
              <a:lnSpc>
                <a:spcPts val="2340"/>
              </a:lnSpc>
              <a:spcBef>
                <a:spcPts val="1390"/>
              </a:spcBef>
              <a:tabLst>
                <a:tab pos="299085" algn="l"/>
              </a:tabLst>
            </a:pPr>
            <a:r>
              <a:rPr sz="2000" dirty="0">
                <a:latin typeface="Arial"/>
                <a:cs typeface="Arial"/>
              </a:rPr>
              <a:t>•	</a:t>
            </a:r>
            <a:r>
              <a:rPr sz="2000" dirty="0">
                <a:latin typeface="FangSong"/>
                <a:cs typeface="FangSong"/>
              </a:rPr>
              <a:t>对同等</a:t>
            </a:r>
            <a:r>
              <a:rPr sz="2000" spc="-15" dirty="0">
                <a:latin typeface="FangSong"/>
                <a:cs typeface="FangSong"/>
              </a:rPr>
              <a:t>长</a:t>
            </a:r>
            <a:r>
              <a:rPr sz="2000" dirty="0">
                <a:latin typeface="FangSong"/>
                <a:cs typeface="FangSong"/>
              </a:rPr>
              <a:t>度</a:t>
            </a:r>
            <a:r>
              <a:rPr sz="2000" spc="-15" dirty="0">
                <a:latin typeface="FangSong"/>
                <a:cs typeface="FangSong"/>
              </a:rPr>
              <a:t>的</a:t>
            </a:r>
            <a:r>
              <a:rPr sz="2000" dirty="0">
                <a:latin typeface="FangSong"/>
                <a:cs typeface="FangSong"/>
              </a:rPr>
              <a:t>编码，</a:t>
            </a:r>
            <a:r>
              <a:rPr sz="2000" spc="-15" dirty="0">
                <a:latin typeface="FangSong"/>
                <a:cs typeface="FangSong"/>
              </a:rPr>
              <a:t>理</a:t>
            </a:r>
            <a:r>
              <a:rPr sz="2000" dirty="0">
                <a:latin typeface="FangSong"/>
                <a:cs typeface="FangSong"/>
              </a:rPr>
              <a:t>论</a:t>
            </a:r>
            <a:r>
              <a:rPr sz="2000" spc="-15" dirty="0">
                <a:latin typeface="FangSong"/>
                <a:cs typeface="FangSong"/>
              </a:rPr>
              <a:t>上</a:t>
            </a:r>
            <a:r>
              <a:rPr sz="2000" dirty="0">
                <a:latin typeface="FangSong"/>
                <a:cs typeface="FangSong"/>
              </a:rPr>
              <a:t>来说，</a:t>
            </a:r>
            <a:r>
              <a:rPr sz="2000" spc="-15" dirty="0">
                <a:latin typeface="FangSong"/>
                <a:cs typeface="FangSong"/>
              </a:rPr>
              <a:t>任</a:t>
            </a:r>
            <a:r>
              <a:rPr sz="2000" dirty="0">
                <a:latin typeface="FangSong"/>
                <a:cs typeface="FangSong"/>
              </a:rPr>
              <a:t>意</a:t>
            </a:r>
            <a:r>
              <a:rPr sz="2000" spc="-15" dirty="0">
                <a:latin typeface="FangSong"/>
                <a:cs typeface="FangSong"/>
              </a:rPr>
              <a:t>两</a:t>
            </a:r>
            <a:r>
              <a:rPr sz="2000" dirty="0">
                <a:latin typeface="FangSong"/>
                <a:cs typeface="FangSong"/>
              </a:rPr>
              <a:t>个类别</a:t>
            </a:r>
            <a:r>
              <a:rPr sz="2000" spc="-15" dirty="0">
                <a:latin typeface="FangSong"/>
                <a:cs typeface="FangSong"/>
              </a:rPr>
              <a:t>之</a:t>
            </a:r>
            <a:r>
              <a:rPr sz="2000" dirty="0">
                <a:latin typeface="FangSong"/>
                <a:cs typeface="FangSong"/>
              </a:rPr>
              <a:t>间</a:t>
            </a:r>
            <a:r>
              <a:rPr sz="2000" spc="-15" dirty="0">
                <a:latin typeface="FangSong"/>
                <a:cs typeface="FangSong"/>
              </a:rPr>
              <a:t>的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编码距</a:t>
            </a:r>
            <a:r>
              <a:rPr sz="2000" spc="-15" dirty="0">
                <a:solidFill>
                  <a:srgbClr val="0000FF"/>
                </a:solidFill>
                <a:latin typeface="FangSong"/>
                <a:cs typeface="FangSong"/>
              </a:rPr>
              <a:t>离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越 远，则</a:t>
            </a:r>
            <a:r>
              <a:rPr sz="2000" spc="-15" dirty="0">
                <a:solidFill>
                  <a:srgbClr val="0000FF"/>
                </a:solidFill>
                <a:latin typeface="FangSong"/>
                <a:cs typeface="FangSong"/>
              </a:rPr>
              <a:t>纠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错</a:t>
            </a:r>
            <a:r>
              <a:rPr sz="2000" spc="-15" dirty="0">
                <a:solidFill>
                  <a:srgbClr val="0000FF"/>
                </a:solidFill>
                <a:latin typeface="FangSong"/>
                <a:cs typeface="FangSong"/>
              </a:rPr>
              <a:t>能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力越强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45586" y="4112940"/>
            <a:ext cx="320151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solidFill>
                  <a:srgbClr val="00AF50"/>
                </a:solidFill>
                <a:latin typeface="Verdana"/>
                <a:cs typeface="Verdana"/>
              </a:rPr>
              <a:t>[</a:t>
            </a:r>
            <a:r>
              <a:rPr sz="1600" spc="-25" dirty="0">
                <a:solidFill>
                  <a:srgbClr val="00AF50"/>
                </a:solidFill>
                <a:latin typeface="Verdana"/>
                <a:cs typeface="Verdana"/>
              </a:rPr>
              <a:t>D</a:t>
            </a:r>
            <a:r>
              <a:rPr sz="1600" spc="-15" dirty="0">
                <a:solidFill>
                  <a:srgbClr val="00AF50"/>
                </a:solidFill>
                <a:latin typeface="Verdana"/>
                <a:cs typeface="Verdana"/>
              </a:rPr>
              <a:t>iett</a:t>
            </a:r>
            <a:r>
              <a:rPr sz="1600" spc="-10" dirty="0">
                <a:solidFill>
                  <a:srgbClr val="00AF50"/>
                </a:solidFill>
                <a:latin typeface="Verdana"/>
                <a:cs typeface="Verdana"/>
              </a:rPr>
              <a:t>eri</a:t>
            </a:r>
            <a:r>
              <a:rPr sz="1600" spc="-25" dirty="0">
                <a:solidFill>
                  <a:srgbClr val="00AF50"/>
                </a:solidFill>
                <a:latin typeface="Verdana"/>
                <a:cs typeface="Verdana"/>
              </a:rPr>
              <a:t>c</a:t>
            </a:r>
            <a:r>
              <a:rPr sz="1600" spc="-15" dirty="0">
                <a:solidFill>
                  <a:srgbClr val="00AF50"/>
                </a:solidFill>
                <a:latin typeface="Verdana"/>
                <a:cs typeface="Verdana"/>
              </a:rPr>
              <a:t>h</a:t>
            </a:r>
            <a:r>
              <a:rPr sz="1600" spc="45" dirty="0">
                <a:solidFill>
                  <a:srgbClr val="00AF50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Verdana"/>
                <a:cs typeface="Verdana"/>
              </a:rPr>
              <a:t>and</a:t>
            </a:r>
            <a:r>
              <a:rPr sz="1600" spc="10" dirty="0">
                <a:solidFill>
                  <a:srgbClr val="00AF50"/>
                </a:solidFill>
                <a:latin typeface="Verdana"/>
                <a:cs typeface="Verdana"/>
              </a:rPr>
              <a:t> </a:t>
            </a:r>
            <a:r>
              <a:rPr sz="1600" spc="-10" dirty="0" err="1">
                <a:solidFill>
                  <a:srgbClr val="00AF50"/>
                </a:solidFill>
                <a:latin typeface="Verdana"/>
                <a:cs typeface="Verdana"/>
              </a:rPr>
              <a:t>Bakiri</a:t>
            </a:r>
            <a:r>
              <a:rPr sz="1600" spc="-25" dirty="0">
                <a:solidFill>
                  <a:srgbClr val="00AF50"/>
                </a:solidFill>
                <a:latin typeface="Verdana"/>
                <a:cs typeface="Verdana"/>
              </a:rPr>
              <a:t>,</a:t>
            </a:r>
            <a:r>
              <a:rPr lang="zh-Hans" altLang="en-US" sz="1600" spc="-25" dirty="0">
                <a:solidFill>
                  <a:srgbClr val="00AF50"/>
                </a:solidFill>
                <a:latin typeface="Verdana"/>
                <a:cs typeface="Verdana"/>
              </a:rPr>
              <a:t> </a:t>
            </a:r>
            <a:r>
              <a:rPr lang="en-US" altLang="zh-CN" sz="1600" spc="-10" dirty="0">
                <a:solidFill>
                  <a:srgbClr val="00AF50"/>
                </a:solidFill>
                <a:latin typeface="Verdana"/>
                <a:cs typeface="Verdana"/>
              </a:rPr>
              <a:t>1995</a:t>
            </a:r>
            <a:r>
              <a:rPr sz="1600" spc="-10" dirty="0">
                <a:solidFill>
                  <a:srgbClr val="00AF50"/>
                </a:solidFill>
                <a:latin typeface="Verdana"/>
                <a:cs typeface="Verdana"/>
              </a:rPr>
              <a:t>]</a:t>
            </a:r>
            <a:endParaRPr sz="16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43200" y="1001221"/>
            <a:ext cx="3803904" cy="3044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06802" y="2410159"/>
            <a:ext cx="2982595" cy="347980"/>
          </a:xfrm>
          <a:custGeom>
            <a:avLst/>
            <a:gdLst/>
            <a:ahLst/>
            <a:cxnLst/>
            <a:rect l="l" t="t" r="r" b="b"/>
            <a:pathLst>
              <a:path w="2982595" h="347980">
                <a:moveTo>
                  <a:pt x="0" y="347472"/>
                </a:moveTo>
                <a:lnTo>
                  <a:pt x="2982467" y="347472"/>
                </a:lnTo>
                <a:lnTo>
                  <a:pt x="2982467" y="0"/>
                </a:lnTo>
                <a:lnTo>
                  <a:pt x="0" y="0"/>
                </a:lnTo>
                <a:lnTo>
                  <a:pt x="0" y="347472"/>
                </a:lnTo>
                <a:close/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06802" y="3117294"/>
            <a:ext cx="2982595" cy="454659"/>
          </a:xfrm>
          <a:custGeom>
            <a:avLst/>
            <a:gdLst/>
            <a:ahLst/>
            <a:cxnLst/>
            <a:rect l="l" t="t" r="r" b="b"/>
            <a:pathLst>
              <a:path w="2982595" h="454660">
                <a:moveTo>
                  <a:pt x="0" y="454151"/>
                </a:moveTo>
                <a:lnTo>
                  <a:pt x="2982467" y="454151"/>
                </a:lnTo>
                <a:lnTo>
                  <a:pt x="2982467" y="0"/>
                </a:lnTo>
                <a:lnTo>
                  <a:pt x="0" y="0"/>
                </a:lnTo>
                <a:lnTo>
                  <a:pt x="0" y="454151"/>
                </a:lnTo>
                <a:close/>
              </a:path>
            </a:pathLst>
          </a:custGeom>
          <a:ln w="3200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4129A9D-B318-0B4E-B6F3-294BEC003EA9}"/>
              </a:ext>
            </a:extLst>
          </p:cNvPr>
          <p:cNvSpPr/>
          <p:nvPr/>
        </p:nvSpPr>
        <p:spPr>
          <a:xfrm>
            <a:off x="274700" y="1742476"/>
            <a:ext cx="16302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47625">
              <a:lnSpc>
                <a:spcPct val="100000"/>
              </a:lnSpc>
              <a:tabLst>
                <a:tab pos="299085" algn="l"/>
              </a:tabLst>
            </a:pPr>
            <a:r>
              <a:rPr lang="zh-Hans" altLang="en-US" b="1" spc="-15" dirty="0">
                <a:solidFill>
                  <a:srgbClr val="0000FF"/>
                </a:solidFill>
                <a:latin typeface="FangSong"/>
                <a:cs typeface="FangSong"/>
              </a:rPr>
              <a:t>假设 </a:t>
            </a:r>
            <a:r>
              <a:rPr lang="en-US" altLang="zh-Hans" b="1" spc="-15" dirty="0">
                <a:solidFill>
                  <a:srgbClr val="0000FF"/>
                </a:solidFill>
                <a:latin typeface="FangSong"/>
                <a:cs typeface="FangSong"/>
              </a:rPr>
              <a:t>C3</a:t>
            </a:r>
            <a:r>
              <a:rPr lang="zh-Hans" altLang="en-US" b="1" spc="-15" dirty="0">
                <a:solidFill>
                  <a:srgbClr val="0000FF"/>
                </a:solidFill>
                <a:latin typeface="FangSong"/>
                <a:cs typeface="FangSong"/>
              </a:rPr>
              <a:t> 是 </a:t>
            </a:r>
            <a:r>
              <a:rPr lang="en-US" altLang="zh-Hans" b="1" spc="-15" dirty="0">
                <a:solidFill>
                  <a:srgbClr val="0000FF"/>
                </a:solidFill>
                <a:latin typeface="FangSong"/>
                <a:cs typeface="FangSong"/>
              </a:rPr>
              <a:t>ground</a:t>
            </a:r>
            <a:r>
              <a:rPr lang="zh-Hans" altLang="en-US" b="1" spc="-15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lang="en-US" altLang="zh-Hans" b="1" spc="-15" dirty="0">
                <a:solidFill>
                  <a:srgbClr val="0000FF"/>
                </a:solidFill>
                <a:latin typeface="FangSong"/>
                <a:cs typeface="FangSong"/>
              </a:rPr>
              <a:t>truth,</a:t>
            </a:r>
            <a:r>
              <a:rPr lang="zh-Hans" altLang="en-US" b="1" spc="-15" dirty="0">
                <a:solidFill>
                  <a:srgbClr val="0000FF"/>
                </a:solidFill>
                <a:latin typeface="FangSong"/>
                <a:cs typeface="FangSong"/>
              </a:rPr>
              <a:t> 那么对于这个测试用例 </a:t>
            </a:r>
            <a:r>
              <a:rPr lang="en-US" altLang="zh-Hans" b="1" i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Hans" b="1" i="1" spc="-15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Hans" altLang="en-US" b="1" spc="-15" dirty="0">
                <a:solidFill>
                  <a:srgbClr val="0000FF"/>
                </a:solidFill>
                <a:latin typeface="FangSong"/>
                <a:cs typeface="FangSong"/>
              </a:rPr>
              <a:t> 出错，但是不影响最终结果</a:t>
            </a:r>
            <a:endParaRPr lang="zh-CN" altLang="en-US" b="1" dirty="0">
              <a:solidFill>
                <a:srgbClr val="0000FF"/>
              </a:solidFill>
              <a:latin typeface="FangSong"/>
              <a:cs typeface="FangSong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800" spc="-20" dirty="0">
                <a:latin typeface="FangSong"/>
                <a:cs typeface="FangSong"/>
              </a:rPr>
              <a:t>类别不平</a:t>
            </a:r>
            <a:r>
              <a:rPr sz="2800" spc="-30" dirty="0">
                <a:latin typeface="FangSong"/>
                <a:cs typeface="FangSong"/>
              </a:rPr>
              <a:t>衡</a:t>
            </a:r>
            <a:r>
              <a:rPr sz="2800" spc="-440" dirty="0">
                <a:latin typeface="FangSong"/>
                <a:cs typeface="FangSong"/>
              </a:rPr>
              <a:t> </a:t>
            </a:r>
            <a:r>
              <a:rPr spc="-5" dirty="0"/>
              <a:t>(cl</a:t>
            </a:r>
            <a:r>
              <a:rPr spc="-15" dirty="0"/>
              <a:t>as</a:t>
            </a:r>
            <a:r>
              <a:rPr spc="-20" dirty="0"/>
              <a:t>s</a:t>
            </a:r>
            <a:r>
              <a:rPr dirty="0"/>
              <a:t>-</a:t>
            </a:r>
            <a:r>
              <a:rPr spc="-10" dirty="0"/>
              <a:t>im</a:t>
            </a:r>
            <a:r>
              <a:rPr spc="10" dirty="0"/>
              <a:t>b</a:t>
            </a:r>
            <a:r>
              <a:rPr dirty="0"/>
              <a:t>a</a:t>
            </a:r>
            <a:r>
              <a:rPr spc="-15" dirty="0"/>
              <a:t>lance)</a:t>
            </a:r>
            <a:endParaRPr sz="2800">
              <a:latin typeface="FangSong"/>
              <a:cs typeface="FangSong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5213" y="1146631"/>
            <a:ext cx="6952387" cy="9694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 err="1">
                <a:solidFill>
                  <a:srgbClr val="0000FF"/>
                </a:solidFill>
                <a:latin typeface="FangSong"/>
                <a:cs typeface="FangSong"/>
              </a:rPr>
              <a:t>不</a:t>
            </a:r>
            <a:r>
              <a:rPr sz="2200" spc="-25" dirty="0" err="1">
                <a:solidFill>
                  <a:srgbClr val="0000FF"/>
                </a:solidFill>
                <a:latin typeface="FangSong"/>
                <a:cs typeface="FangSong"/>
              </a:rPr>
              <a:t>同类</a:t>
            </a:r>
            <a:r>
              <a:rPr sz="2200" spc="-20" dirty="0" err="1">
                <a:solidFill>
                  <a:srgbClr val="0000FF"/>
                </a:solidFill>
                <a:latin typeface="FangSong"/>
                <a:cs typeface="FangSong"/>
              </a:rPr>
              <a:t>别</a:t>
            </a:r>
            <a:r>
              <a:rPr sz="2200" spc="-25" dirty="0" err="1">
                <a:solidFill>
                  <a:srgbClr val="0000FF"/>
                </a:solidFill>
                <a:latin typeface="FangSong"/>
                <a:cs typeface="FangSong"/>
              </a:rPr>
              <a:t>的</a:t>
            </a:r>
            <a:r>
              <a:rPr sz="2200" spc="-20" dirty="0" err="1">
                <a:solidFill>
                  <a:srgbClr val="0000FF"/>
                </a:solidFill>
                <a:latin typeface="FangSong"/>
                <a:cs typeface="FangSong"/>
              </a:rPr>
              <a:t>样</a:t>
            </a:r>
            <a:r>
              <a:rPr sz="2200" spc="-25" dirty="0" err="1">
                <a:solidFill>
                  <a:srgbClr val="0000FF"/>
                </a:solidFill>
                <a:latin typeface="FangSong"/>
                <a:cs typeface="FangSong"/>
              </a:rPr>
              <a:t>本比</a:t>
            </a:r>
            <a:r>
              <a:rPr sz="2200" spc="-20" dirty="0" err="1">
                <a:solidFill>
                  <a:srgbClr val="0000FF"/>
                </a:solidFill>
                <a:latin typeface="FangSong"/>
                <a:cs typeface="FangSong"/>
              </a:rPr>
              <a:t>例</a:t>
            </a:r>
            <a:r>
              <a:rPr sz="2200" spc="-25" dirty="0" err="1">
                <a:solidFill>
                  <a:srgbClr val="0000FF"/>
                </a:solidFill>
                <a:latin typeface="FangSong"/>
                <a:cs typeface="FangSong"/>
              </a:rPr>
              <a:t>相</a:t>
            </a:r>
            <a:r>
              <a:rPr sz="2200" spc="-20" dirty="0" err="1">
                <a:solidFill>
                  <a:srgbClr val="0000FF"/>
                </a:solidFill>
                <a:latin typeface="FangSong"/>
                <a:cs typeface="FangSong"/>
              </a:rPr>
              <a:t>差</a:t>
            </a:r>
            <a:r>
              <a:rPr sz="2200" spc="-25" dirty="0" err="1">
                <a:solidFill>
                  <a:srgbClr val="0000FF"/>
                </a:solidFill>
                <a:latin typeface="FangSong"/>
                <a:cs typeface="FangSong"/>
              </a:rPr>
              <a:t>很大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；</a:t>
            </a:r>
            <a:r>
              <a:rPr lang="zh-Hans" altLang="en-US" sz="2200" spc="-20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“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小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类”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往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往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更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重要</a:t>
            </a:r>
            <a:endParaRPr sz="2200" dirty="0">
              <a:solidFill>
                <a:srgbClr val="C00000"/>
              </a:solidFill>
              <a:latin typeface="FangSong"/>
              <a:cs typeface="FangSong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FangSong"/>
                <a:cs typeface="FangSong"/>
              </a:rPr>
              <a:t>基本思路：</a:t>
            </a:r>
            <a:r>
              <a:rPr lang="zh-CN" altLang="en-US" sz="2400" dirty="0">
                <a:latin typeface="FangSong"/>
                <a:cs typeface="FangSong"/>
              </a:rPr>
              <a:t>（</a:t>
            </a:r>
            <a:r>
              <a:rPr lang="zh-CN" altLang="en-US" sz="2400" dirty="0">
                <a:solidFill>
                  <a:srgbClr val="FF0000"/>
                </a:solidFill>
                <a:latin typeface="FangSong"/>
                <a:cs typeface="FangSong"/>
              </a:rPr>
              <a:t>假定正类较少，反类较多</a:t>
            </a:r>
            <a:r>
              <a:rPr lang="zh-CN" altLang="en-US" sz="2400" dirty="0">
                <a:latin typeface="FangSong"/>
                <a:cs typeface="FangSong"/>
              </a:rPr>
              <a:t>）</a:t>
            </a:r>
            <a:endParaRPr sz="2400" dirty="0"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2751" y="2264664"/>
            <a:ext cx="3009900" cy="815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8180" y="2260092"/>
            <a:ext cx="3019425" cy="824865"/>
          </a:xfrm>
          <a:custGeom>
            <a:avLst/>
            <a:gdLst/>
            <a:ahLst/>
            <a:cxnLst/>
            <a:rect l="l" t="t" r="r" b="b"/>
            <a:pathLst>
              <a:path w="3019425" h="824864">
                <a:moveTo>
                  <a:pt x="0" y="824484"/>
                </a:moveTo>
                <a:lnTo>
                  <a:pt x="3019044" y="824484"/>
                </a:lnTo>
                <a:lnTo>
                  <a:pt x="3019044" y="0"/>
                </a:lnTo>
                <a:lnTo>
                  <a:pt x="0" y="0"/>
                </a:lnTo>
                <a:lnTo>
                  <a:pt x="0" y="824484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38015" y="2388107"/>
            <a:ext cx="647700" cy="568960"/>
          </a:xfrm>
          <a:custGeom>
            <a:avLst/>
            <a:gdLst/>
            <a:ahLst/>
            <a:cxnLst/>
            <a:rect l="l" t="t" r="r" b="b"/>
            <a:pathLst>
              <a:path w="647700" h="568960">
                <a:moveTo>
                  <a:pt x="0" y="142112"/>
                </a:moveTo>
                <a:lnTo>
                  <a:pt x="363474" y="142112"/>
                </a:lnTo>
                <a:lnTo>
                  <a:pt x="363474" y="0"/>
                </a:lnTo>
                <a:lnTo>
                  <a:pt x="647700" y="284225"/>
                </a:lnTo>
                <a:lnTo>
                  <a:pt x="363474" y="568452"/>
                </a:lnTo>
                <a:lnTo>
                  <a:pt x="363474" y="426338"/>
                </a:lnTo>
                <a:lnTo>
                  <a:pt x="0" y="426338"/>
                </a:lnTo>
                <a:lnTo>
                  <a:pt x="0" y="142112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05171" y="2208276"/>
            <a:ext cx="3659124" cy="856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95265" y="2198370"/>
            <a:ext cx="3679190" cy="876300"/>
          </a:xfrm>
          <a:custGeom>
            <a:avLst/>
            <a:gdLst/>
            <a:ahLst/>
            <a:cxnLst/>
            <a:rect l="l" t="t" r="r" b="b"/>
            <a:pathLst>
              <a:path w="3679190" h="876300">
                <a:moveTo>
                  <a:pt x="0" y="876300"/>
                </a:moveTo>
                <a:lnTo>
                  <a:pt x="3678936" y="876300"/>
                </a:lnTo>
                <a:lnTo>
                  <a:pt x="3678936" y="0"/>
                </a:lnTo>
                <a:lnTo>
                  <a:pt x="0" y="0"/>
                </a:lnTo>
                <a:lnTo>
                  <a:pt x="0" y="876300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2775" y="3595782"/>
            <a:ext cx="3693160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FangSong"/>
                <a:cs typeface="FangSong"/>
              </a:rPr>
              <a:t>基本策略</a:t>
            </a:r>
          </a:p>
          <a:p>
            <a:pPr marL="12700">
              <a:lnSpc>
                <a:spcPct val="100000"/>
              </a:lnSpc>
            </a:pPr>
            <a:r>
              <a:rPr sz="2400" dirty="0">
                <a:latin typeface="Verdana"/>
                <a:cs typeface="Verdana"/>
              </a:rPr>
              <a:t>——</a:t>
            </a:r>
            <a:r>
              <a:rPr sz="2400" dirty="0">
                <a:latin typeface="FangSong"/>
                <a:cs typeface="FangSong"/>
              </a:rPr>
              <a:t>“</a:t>
            </a:r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再缩放</a:t>
            </a:r>
            <a:r>
              <a:rPr sz="2400" dirty="0">
                <a:latin typeface="FangSong"/>
                <a:cs typeface="FangSong"/>
              </a:rPr>
              <a:t>”</a:t>
            </a:r>
            <a:r>
              <a:rPr sz="1800" spc="-15" dirty="0">
                <a:latin typeface="Verdana"/>
                <a:cs typeface="Verdana"/>
              </a:rPr>
              <a:t>(r</a:t>
            </a:r>
            <a:r>
              <a:rPr sz="1800" spc="-25" dirty="0">
                <a:latin typeface="Verdana"/>
                <a:cs typeface="Verdana"/>
              </a:rPr>
              <a:t>e</a:t>
            </a:r>
            <a:r>
              <a:rPr sz="1800" spc="-10" dirty="0">
                <a:latin typeface="Verdana"/>
                <a:cs typeface="Verdana"/>
              </a:rPr>
              <a:t>sc</a:t>
            </a:r>
            <a:r>
              <a:rPr sz="1800" spc="-20" dirty="0">
                <a:latin typeface="Verdana"/>
                <a:cs typeface="Verdana"/>
              </a:rPr>
              <a:t>a</a:t>
            </a:r>
            <a:r>
              <a:rPr sz="1800" spc="5" dirty="0">
                <a:latin typeface="Verdana"/>
                <a:cs typeface="Verdana"/>
              </a:rPr>
              <a:t>l</a:t>
            </a:r>
            <a:r>
              <a:rPr sz="1800" spc="-5" dirty="0">
                <a:latin typeface="Verdana"/>
                <a:cs typeface="Verdana"/>
              </a:rPr>
              <a:t>ing</a:t>
            </a:r>
            <a:r>
              <a:rPr sz="1800" spc="5" dirty="0">
                <a:latin typeface="Verdana"/>
                <a:cs typeface="Verdana"/>
              </a:rPr>
              <a:t>)</a:t>
            </a:r>
            <a:r>
              <a:rPr sz="2400" dirty="0">
                <a:latin typeface="FangSong"/>
                <a:cs typeface="FangSong"/>
              </a:rPr>
              <a:t>：</a:t>
            </a:r>
          </a:p>
        </p:txBody>
      </p:sp>
      <p:sp>
        <p:nvSpPr>
          <p:cNvPr id="10" name="object 10"/>
          <p:cNvSpPr/>
          <p:nvPr/>
        </p:nvSpPr>
        <p:spPr>
          <a:xfrm>
            <a:off x="685800" y="4434840"/>
            <a:ext cx="2926079" cy="8351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3708" y="5552464"/>
            <a:ext cx="4570095" cy="332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5" dirty="0">
                <a:solidFill>
                  <a:srgbClr val="0000FF"/>
                </a:solidFill>
                <a:latin typeface="Hannotate SC"/>
                <a:cs typeface="Hannotate SC"/>
              </a:rPr>
              <a:t>然</a:t>
            </a:r>
            <a:r>
              <a:rPr sz="2200" b="1" spc="-20" dirty="0">
                <a:solidFill>
                  <a:srgbClr val="0000FF"/>
                </a:solidFill>
                <a:latin typeface="Hannotate SC"/>
                <a:cs typeface="Hannotate SC"/>
              </a:rPr>
              <a:t>而</a:t>
            </a:r>
            <a:r>
              <a:rPr sz="2200" b="1" spc="-10" dirty="0">
                <a:solidFill>
                  <a:srgbClr val="0000FF"/>
                </a:solidFill>
                <a:latin typeface="Hannotate SC"/>
                <a:cs typeface="Hannotate SC"/>
              </a:rPr>
              <a:t>，</a:t>
            </a:r>
            <a:r>
              <a:rPr sz="2200" b="1" spc="-5" dirty="0">
                <a:solidFill>
                  <a:srgbClr val="0000FF"/>
                </a:solidFill>
                <a:latin typeface="Hannotate SC"/>
                <a:cs typeface="Hannotate SC"/>
              </a:rPr>
              <a:t>精</a:t>
            </a:r>
            <a:r>
              <a:rPr sz="2200" b="1" spc="-15" dirty="0">
                <a:solidFill>
                  <a:srgbClr val="0000FF"/>
                </a:solidFill>
                <a:latin typeface="Hannotate SC"/>
                <a:cs typeface="Hannotate SC"/>
              </a:rPr>
              <a:t>确</a:t>
            </a:r>
            <a:r>
              <a:rPr sz="2200" b="1" spc="-5" dirty="0">
                <a:solidFill>
                  <a:srgbClr val="0000FF"/>
                </a:solidFill>
                <a:latin typeface="Hannotate SC"/>
                <a:cs typeface="Hannotate SC"/>
              </a:rPr>
              <a:t>估</a:t>
            </a:r>
            <a:r>
              <a:rPr sz="2200" b="1" spc="-25" dirty="0">
                <a:solidFill>
                  <a:srgbClr val="0000FF"/>
                </a:solidFill>
                <a:latin typeface="Hannotate SC"/>
                <a:cs typeface="Hannotate SC"/>
              </a:rPr>
              <a:t>计</a:t>
            </a:r>
            <a:r>
              <a:rPr sz="2200" b="1" spc="35" dirty="0">
                <a:solidFill>
                  <a:srgbClr val="0000FF"/>
                </a:solidFill>
                <a:latin typeface="Hannotate SC"/>
                <a:cs typeface="Hannotate SC"/>
              </a:rPr>
              <a:t> </a:t>
            </a:r>
            <a:r>
              <a:rPr sz="2200" b="1" i="1" spc="-30" dirty="0">
                <a:solidFill>
                  <a:srgbClr val="0000FF"/>
                </a:solidFill>
                <a:latin typeface="Palatino Linotype"/>
                <a:cs typeface="Palatino Linotype"/>
              </a:rPr>
              <a:t>m</a:t>
            </a:r>
            <a:r>
              <a:rPr sz="2175" b="1" baseline="24904" dirty="0">
                <a:solidFill>
                  <a:srgbClr val="0000FF"/>
                </a:solidFill>
                <a:latin typeface="Palatino Linotype"/>
                <a:cs typeface="Palatino Linotype"/>
              </a:rPr>
              <a:t>-</a:t>
            </a:r>
            <a:r>
              <a:rPr sz="2200" b="1" spc="-15" dirty="0">
                <a:solidFill>
                  <a:srgbClr val="0000FF"/>
                </a:solidFill>
                <a:latin typeface="Palatino Linotype"/>
                <a:cs typeface="Palatino Linotype"/>
              </a:rPr>
              <a:t>/</a:t>
            </a:r>
            <a:r>
              <a:rPr sz="2200" b="1" i="1" spc="-15" dirty="0">
                <a:solidFill>
                  <a:srgbClr val="0000FF"/>
                </a:solidFill>
                <a:latin typeface="Palatino Linotype"/>
                <a:cs typeface="Palatino Linotype"/>
              </a:rPr>
              <a:t>m</a:t>
            </a:r>
            <a:r>
              <a:rPr sz="2175" b="1" baseline="24904" dirty="0">
                <a:solidFill>
                  <a:srgbClr val="0000FF"/>
                </a:solidFill>
                <a:latin typeface="Palatino Linotype"/>
                <a:cs typeface="Palatino Linotype"/>
              </a:rPr>
              <a:t>+ </a:t>
            </a:r>
            <a:r>
              <a:rPr sz="2175" b="1" spc="44" baseline="24904" dirty="0">
                <a:solidFill>
                  <a:srgbClr val="0000FF"/>
                </a:solidFill>
                <a:latin typeface="Palatino Linotype"/>
                <a:cs typeface="Palatino Linotype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Hannotate SC"/>
                <a:cs typeface="Hannotate SC"/>
              </a:rPr>
              <a:t>通</a:t>
            </a:r>
            <a:r>
              <a:rPr sz="2200" b="1" spc="-20" dirty="0">
                <a:solidFill>
                  <a:srgbClr val="0000FF"/>
                </a:solidFill>
                <a:latin typeface="Hannotate SC"/>
                <a:cs typeface="Hannotate SC"/>
              </a:rPr>
              <a:t>常很</a:t>
            </a:r>
            <a:r>
              <a:rPr sz="2200" b="1" spc="-5" dirty="0">
                <a:solidFill>
                  <a:srgbClr val="0000FF"/>
                </a:solidFill>
                <a:latin typeface="Hannotate SC"/>
                <a:cs typeface="Hannotate SC"/>
              </a:rPr>
              <a:t>困</a:t>
            </a:r>
            <a:r>
              <a:rPr sz="2200" b="1" spc="-20" dirty="0">
                <a:solidFill>
                  <a:srgbClr val="0000FF"/>
                </a:solidFill>
                <a:latin typeface="Hannotate SC"/>
                <a:cs typeface="Hannotate SC"/>
              </a:rPr>
              <a:t>难</a:t>
            </a:r>
            <a:r>
              <a:rPr sz="2200" b="1" spc="-25" dirty="0">
                <a:solidFill>
                  <a:srgbClr val="0000FF"/>
                </a:solidFill>
                <a:latin typeface="Hannotate SC"/>
                <a:cs typeface="Hannotate SC"/>
              </a:rPr>
              <a:t>！</a:t>
            </a:r>
            <a:endParaRPr sz="2200">
              <a:latin typeface="Hannotate SC"/>
              <a:cs typeface="Hannotate S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26508" y="3422903"/>
            <a:ext cx="4128770" cy="2446824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34315">
              <a:lnSpc>
                <a:spcPct val="100000"/>
              </a:lnSpc>
            </a:pPr>
            <a:r>
              <a:rPr sz="2200" spc="-20" dirty="0">
                <a:latin typeface="FangSong"/>
                <a:cs typeface="FangSong"/>
              </a:rPr>
              <a:t>常</a:t>
            </a:r>
            <a:r>
              <a:rPr sz="2200" spc="-25" dirty="0">
                <a:latin typeface="FangSong"/>
                <a:cs typeface="FangSong"/>
              </a:rPr>
              <a:t>见类</a:t>
            </a:r>
            <a:r>
              <a:rPr sz="2200" spc="-20" dirty="0">
                <a:latin typeface="FangSong"/>
                <a:cs typeface="FangSong"/>
              </a:rPr>
              <a:t>别</a:t>
            </a:r>
            <a:r>
              <a:rPr sz="2200" spc="-25" dirty="0">
                <a:latin typeface="FangSong"/>
                <a:cs typeface="FangSong"/>
              </a:rPr>
              <a:t>不</a:t>
            </a:r>
            <a:r>
              <a:rPr sz="2200" spc="-20" dirty="0">
                <a:latin typeface="FangSong"/>
                <a:cs typeface="FangSong"/>
              </a:rPr>
              <a:t>平</a:t>
            </a:r>
            <a:r>
              <a:rPr sz="2200" spc="-25" dirty="0">
                <a:latin typeface="FangSong"/>
                <a:cs typeface="FangSong"/>
              </a:rPr>
              <a:t>衡学</a:t>
            </a:r>
            <a:r>
              <a:rPr sz="2200" spc="-20" dirty="0">
                <a:latin typeface="FangSong"/>
                <a:cs typeface="FangSong"/>
              </a:rPr>
              <a:t>习</a:t>
            </a:r>
            <a:r>
              <a:rPr sz="2200" spc="-25" dirty="0">
                <a:latin typeface="FangSong"/>
                <a:cs typeface="FangSong"/>
              </a:rPr>
              <a:t>方</a:t>
            </a:r>
            <a:r>
              <a:rPr sz="2200" spc="-20" dirty="0">
                <a:latin typeface="FangSong"/>
                <a:cs typeface="FangSong"/>
              </a:rPr>
              <a:t>法</a:t>
            </a:r>
            <a:r>
              <a:rPr sz="2200" spc="-25" dirty="0">
                <a:latin typeface="FangSong"/>
                <a:cs typeface="FangSong"/>
              </a:rPr>
              <a:t>：</a:t>
            </a:r>
            <a:endParaRPr sz="2200">
              <a:latin typeface="FangSong"/>
              <a:cs typeface="FangSong"/>
            </a:endParaRPr>
          </a:p>
          <a:p>
            <a:pPr marL="520700" indent="-28638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521334" algn="l"/>
              </a:tabLst>
            </a:pPr>
            <a:r>
              <a:rPr sz="2200" spc="-15" dirty="0">
                <a:latin typeface="FangSong"/>
                <a:cs typeface="FangSong"/>
              </a:rPr>
              <a:t>过采</a:t>
            </a:r>
            <a:r>
              <a:rPr sz="2200" spc="-25" dirty="0">
                <a:latin typeface="FangSong"/>
                <a:cs typeface="FangSong"/>
              </a:rPr>
              <a:t>样</a:t>
            </a:r>
            <a:r>
              <a:rPr sz="2200" spc="-335" dirty="0">
                <a:latin typeface="FangSong"/>
                <a:cs typeface="FangSong"/>
              </a:rPr>
              <a:t> </a:t>
            </a:r>
            <a:r>
              <a:rPr sz="1800" spc="-5" dirty="0">
                <a:latin typeface="Verdana"/>
                <a:cs typeface="Verdana"/>
              </a:rPr>
              <a:t>(</a:t>
            </a:r>
            <a:r>
              <a:rPr sz="1800" spc="-15" dirty="0">
                <a:latin typeface="Verdana"/>
                <a:cs typeface="Verdana"/>
              </a:rPr>
              <a:t>o</a:t>
            </a:r>
            <a:r>
              <a:rPr sz="1800" spc="-25" dirty="0">
                <a:latin typeface="Verdana"/>
                <a:cs typeface="Verdana"/>
              </a:rPr>
              <a:t>v</a:t>
            </a:r>
            <a:r>
              <a:rPr sz="1800" spc="-15" dirty="0">
                <a:latin typeface="Verdana"/>
                <a:cs typeface="Verdana"/>
              </a:rPr>
              <a:t>ersam</a:t>
            </a:r>
            <a:r>
              <a:rPr sz="1800" spc="-25" dirty="0">
                <a:latin typeface="Verdana"/>
                <a:cs typeface="Verdana"/>
              </a:rPr>
              <a:t>p</a:t>
            </a:r>
            <a:r>
              <a:rPr sz="1800" spc="5" dirty="0">
                <a:latin typeface="Verdana"/>
                <a:cs typeface="Verdana"/>
              </a:rPr>
              <a:t>li</a:t>
            </a:r>
            <a:r>
              <a:rPr sz="1800" spc="-15" dirty="0">
                <a:latin typeface="Verdana"/>
                <a:cs typeface="Verdana"/>
              </a:rPr>
              <a:t>ng)</a:t>
            </a:r>
            <a:endParaRPr lang="en-US">
              <a:latin typeface="Verdana"/>
              <a:cs typeface="Verdana"/>
            </a:endParaRPr>
          </a:p>
          <a:p>
            <a:pPr marL="234315">
              <a:lnSpc>
                <a:spcPct val="100000"/>
              </a:lnSpc>
              <a:spcBef>
                <a:spcPts val="600"/>
              </a:spcBef>
              <a:tabLst>
                <a:tab pos="521334" algn="l"/>
              </a:tabLst>
            </a:pPr>
            <a:r>
              <a:rPr lang="zh-CN" altLang="en-US" dirty="0">
                <a:latin typeface="Verdana"/>
                <a:cs typeface="Verdana"/>
              </a:rPr>
              <a:t>    </a:t>
            </a:r>
            <a:r>
              <a:rPr lang="zh-CN" altLang="en-US" b="1" dirty="0">
                <a:solidFill>
                  <a:srgbClr val="FF0000"/>
                </a:solidFill>
              </a:rPr>
              <a:t>增加一些正例</a:t>
            </a:r>
            <a:endParaRPr sz="1800" b="1">
              <a:solidFill>
                <a:srgbClr val="FF0000"/>
              </a:solidFill>
              <a:latin typeface="Verdana"/>
              <a:cs typeface="Verdana"/>
            </a:endParaRPr>
          </a:p>
          <a:p>
            <a:pPr marL="520700" indent="-286385">
              <a:lnSpc>
                <a:spcPct val="100000"/>
              </a:lnSpc>
              <a:spcBef>
                <a:spcPts val="1195"/>
              </a:spcBef>
              <a:buFont typeface="Arial"/>
              <a:buChar char="•"/>
              <a:tabLst>
                <a:tab pos="521334" algn="l"/>
              </a:tabLst>
            </a:pPr>
            <a:r>
              <a:rPr sz="2200" spc="-15" dirty="0">
                <a:latin typeface="FangSong"/>
                <a:cs typeface="FangSong"/>
              </a:rPr>
              <a:t>欠采</a:t>
            </a:r>
            <a:r>
              <a:rPr sz="2200" spc="-25" dirty="0">
                <a:latin typeface="FangSong"/>
                <a:cs typeface="FangSong"/>
              </a:rPr>
              <a:t>样</a:t>
            </a:r>
            <a:r>
              <a:rPr sz="2200" spc="-335" dirty="0">
                <a:latin typeface="FangSong"/>
                <a:cs typeface="FangSong"/>
              </a:rPr>
              <a:t> </a:t>
            </a:r>
            <a:r>
              <a:rPr sz="1800" spc="-5" dirty="0">
                <a:latin typeface="Verdana"/>
                <a:cs typeface="Verdana"/>
              </a:rPr>
              <a:t>(</a:t>
            </a:r>
            <a:r>
              <a:rPr sz="1800" spc="-15" dirty="0">
                <a:latin typeface="Verdana"/>
                <a:cs typeface="Verdana"/>
              </a:rPr>
              <a:t>und</a:t>
            </a:r>
            <a:r>
              <a:rPr sz="1800" spc="-25" dirty="0">
                <a:latin typeface="Verdana"/>
                <a:cs typeface="Verdana"/>
              </a:rPr>
              <a:t>e</a:t>
            </a:r>
            <a:r>
              <a:rPr sz="1800" spc="-15" dirty="0">
                <a:latin typeface="Verdana"/>
                <a:cs typeface="Verdana"/>
              </a:rPr>
              <a:t>rsam</a:t>
            </a:r>
            <a:r>
              <a:rPr sz="1800" spc="-25" dirty="0">
                <a:latin typeface="Verdana"/>
                <a:cs typeface="Verdana"/>
              </a:rPr>
              <a:t>p</a:t>
            </a:r>
            <a:r>
              <a:rPr sz="1800" spc="5" dirty="0">
                <a:latin typeface="Verdana"/>
                <a:cs typeface="Verdana"/>
              </a:rPr>
              <a:t>li</a:t>
            </a:r>
            <a:r>
              <a:rPr sz="1800" spc="-15" dirty="0">
                <a:latin typeface="Verdana"/>
                <a:cs typeface="Verdana"/>
              </a:rPr>
              <a:t>ng</a:t>
            </a:r>
            <a:r>
              <a:rPr sz="1800" dirty="0"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  <a:p>
            <a:pPr marR="394335">
              <a:lnSpc>
                <a:spcPct val="100000"/>
              </a:lnSpc>
              <a:spcBef>
                <a:spcPts val="605"/>
              </a:spcBef>
            </a:pPr>
            <a:r>
              <a:rPr lang="zh-CN" altLang="en-US" dirty="0"/>
              <a:t>          </a:t>
            </a:r>
            <a:r>
              <a:rPr lang="zh-CN" altLang="en-US" b="1" dirty="0">
                <a:solidFill>
                  <a:srgbClr val="FF0000"/>
                </a:solidFill>
              </a:rPr>
              <a:t>去除一些反例</a:t>
            </a:r>
            <a:endParaRPr sz="1800" b="1">
              <a:solidFill>
                <a:srgbClr val="FF0000"/>
              </a:solidFill>
              <a:latin typeface="Verdana"/>
              <a:cs typeface="Verdana"/>
            </a:endParaRPr>
          </a:p>
          <a:p>
            <a:pPr marL="520700" indent="-286385">
              <a:lnSpc>
                <a:spcPct val="100000"/>
              </a:lnSpc>
              <a:spcBef>
                <a:spcPts val="1195"/>
              </a:spcBef>
              <a:buFont typeface="Arial"/>
              <a:buChar char="•"/>
              <a:tabLst>
                <a:tab pos="521334" algn="l"/>
              </a:tabLst>
            </a:pPr>
            <a:r>
              <a:rPr sz="2200" spc="-15" dirty="0">
                <a:latin typeface="FangSong"/>
                <a:cs typeface="FangSong"/>
              </a:rPr>
              <a:t>阈值移</a:t>
            </a:r>
            <a:r>
              <a:rPr sz="2200" spc="-25" dirty="0">
                <a:latin typeface="FangSong"/>
                <a:cs typeface="FangSong"/>
              </a:rPr>
              <a:t>动</a:t>
            </a:r>
            <a:r>
              <a:rPr sz="2200" spc="-345" dirty="0">
                <a:latin typeface="FangSong"/>
                <a:cs typeface="FangSong"/>
              </a:rPr>
              <a:t> </a:t>
            </a:r>
            <a:r>
              <a:rPr sz="1800" spc="-15" dirty="0">
                <a:latin typeface="Verdana"/>
                <a:cs typeface="Verdana"/>
              </a:rPr>
              <a:t>(thresho</a:t>
            </a:r>
            <a:r>
              <a:rPr sz="1800" spc="0" dirty="0">
                <a:latin typeface="Verdana"/>
                <a:cs typeface="Verdana"/>
              </a:rPr>
              <a:t>l</a:t>
            </a:r>
            <a:r>
              <a:rPr sz="1800" spc="-15" dirty="0">
                <a:latin typeface="Verdana"/>
                <a:cs typeface="Verdana"/>
              </a:rPr>
              <a:t>d</a:t>
            </a:r>
            <a:r>
              <a:rPr sz="1800" spc="-5" dirty="0">
                <a:latin typeface="Verdana"/>
                <a:cs typeface="Verdana"/>
              </a:rPr>
              <a:t>-</a:t>
            </a:r>
            <a:r>
              <a:rPr sz="1800" spc="-20" dirty="0">
                <a:latin typeface="Verdana"/>
                <a:cs typeface="Verdana"/>
              </a:rPr>
              <a:t>m</a:t>
            </a:r>
            <a:r>
              <a:rPr sz="1800" spc="-30" dirty="0">
                <a:latin typeface="Verdana"/>
                <a:cs typeface="Verdana"/>
              </a:rPr>
              <a:t>o</a:t>
            </a:r>
            <a:r>
              <a:rPr sz="1800" dirty="0">
                <a:latin typeface="Verdana"/>
                <a:cs typeface="Verdana"/>
              </a:rPr>
              <a:t>v</a:t>
            </a:r>
            <a:r>
              <a:rPr sz="1800" spc="10" dirty="0">
                <a:latin typeface="Verdana"/>
                <a:cs typeface="Verdana"/>
              </a:rPr>
              <a:t>i</a:t>
            </a:r>
            <a:r>
              <a:rPr sz="1800" spc="-15" dirty="0">
                <a:latin typeface="Verdana"/>
                <a:cs typeface="Verdana"/>
              </a:rPr>
              <a:t>ng)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5393266"/>
          </a:xfrm>
        </p:spPr>
        <p:txBody>
          <a:bodyPr>
            <a:normAutofit/>
          </a:bodyPr>
          <a:lstStyle/>
          <a:p>
            <a:r>
              <a:rPr lang="zh-CN" altLang="en-US" dirty="0"/>
              <a:t>线性回归</a:t>
            </a:r>
            <a:endParaRPr lang="en-US" altLang="zh-CN" dirty="0"/>
          </a:p>
          <a:p>
            <a:pPr lvl="1"/>
            <a:r>
              <a:rPr lang="zh-CN" altLang="en-US" dirty="0"/>
              <a:t>最小二乘法（最小化均方误差）</a:t>
            </a:r>
            <a:endParaRPr lang="en-US" altLang="zh-CN" dirty="0"/>
          </a:p>
          <a:p>
            <a:pPr lvl="1"/>
            <a:r>
              <a:rPr lang="zh-CN" altLang="en-US" dirty="0"/>
              <a:t>梯度下降</a:t>
            </a:r>
          </a:p>
          <a:p>
            <a:r>
              <a:rPr lang="zh-CN" altLang="en-US" dirty="0"/>
              <a:t> 二分类任务</a:t>
            </a:r>
          </a:p>
          <a:p>
            <a:pPr lvl="1"/>
            <a:r>
              <a:rPr lang="zh-CN" altLang="en-US" dirty="0"/>
              <a:t>对数几率回归</a:t>
            </a:r>
            <a:endParaRPr lang="en-US" altLang="zh-CN" dirty="0"/>
          </a:p>
          <a:p>
            <a:pPr lvl="2"/>
            <a:r>
              <a:rPr lang="zh-CN" altLang="en-US" dirty="0"/>
              <a:t>单位阶跃函数（替代函数）、对数几率函数、极大似然法</a:t>
            </a:r>
          </a:p>
          <a:p>
            <a:pPr lvl="1"/>
            <a:r>
              <a:rPr lang="zh-CN" altLang="en-US" dirty="0"/>
              <a:t>线性判别分析</a:t>
            </a:r>
            <a:endParaRPr lang="en-US" altLang="zh-CN" dirty="0"/>
          </a:p>
          <a:p>
            <a:pPr lvl="2"/>
            <a:r>
              <a:rPr lang="zh-CN" altLang="en-US" dirty="0"/>
              <a:t>最大化广义瑞利商，拉格朗日方法</a:t>
            </a:r>
          </a:p>
          <a:p>
            <a:r>
              <a:rPr lang="zh-CN" altLang="en-US" dirty="0"/>
              <a:t> 多分类学习</a:t>
            </a:r>
            <a:endParaRPr lang="en-US" altLang="zh-CN" dirty="0"/>
          </a:p>
          <a:p>
            <a:pPr lvl="1"/>
            <a:r>
              <a:rPr lang="zh-CN" altLang="en-US" dirty="0"/>
              <a:t>一对一</a:t>
            </a:r>
          </a:p>
          <a:p>
            <a:pPr lvl="1"/>
            <a:r>
              <a:rPr lang="zh-CN" altLang="en-US" dirty="0"/>
              <a:t>一对其余</a:t>
            </a:r>
          </a:p>
          <a:p>
            <a:pPr lvl="1"/>
            <a:r>
              <a:rPr lang="zh-CN" altLang="en-US" dirty="0"/>
              <a:t>多对多</a:t>
            </a:r>
            <a:endParaRPr lang="en-US" altLang="zh-CN" dirty="0"/>
          </a:p>
          <a:p>
            <a:pPr lvl="2"/>
            <a:r>
              <a:rPr lang="zh-CN" altLang="en-US" dirty="0"/>
              <a:t>纠错输出码</a:t>
            </a:r>
          </a:p>
          <a:p>
            <a:r>
              <a:rPr lang="zh-CN" altLang="en-US" dirty="0"/>
              <a:t> 类别不平衡问题</a:t>
            </a:r>
            <a:endParaRPr lang="en-US" altLang="zh-CN" dirty="0"/>
          </a:p>
          <a:p>
            <a:pPr lvl="1"/>
            <a:r>
              <a:rPr lang="zh-CN" altLang="en-US" dirty="0"/>
              <a:t>基本策略：再缩放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8525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287" y="258282"/>
            <a:ext cx="4388714" cy="482015"/>
          </a:xfrm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800" spc="-20" dirty="0">
                <a:latin typeface="FangSong"/>
                <a:cs typeface="FangSong"/>
              </a:rPr>
              <a:t>线性回</a:t>
            </a:r>
            <a:r>
              <a:rPr sz="2800" spc="-30" dirty="0">
                <a:latin typeface="FangSong"/>
                <a:cs typeface="FangSong"/>
              </a:rPr>
              <a:t>归</a:t>
            </a:r>
            <a:r>
              <a:rPr sz="2800" spc="-430" dirty="0">
                <a:latin typeface="FangSong"/>
                <a:cs typeface="FangSong"/>
              </a:rPr>
              <a:t> </a:t>
            </a:r>
            <a:r>
              <a:rPr sz="2000" spc="-5" dirty="0"/>
              <a:t>(l</a:t>
            </a:r>
            <a:r>
              <a:rPr sz="2000" spc="-20" dirty="0"/>
              <a:t>i</a:t>
            </a:r>
            <a:r>
              <a:rPr sz="2000" dirty="0"/>
              <a:t>ne</a:t>
            </a:r>
            <a:r>
              <a:rPr sz="2000" spc="-10" dirty="0"/>
              <a:t>a</a:t>
            </a:r>
            <a:r>
              <a:rPr sz="2000" dirty="0"/>
              <a:t>r r</a:t>
            </a:r>
            <a:r>
              <a:rPr sz="2000" spc="-15" dirty="0"/>
              <a:t>e</a:t>
            </a:r>
            <a:r>
              <a:rPr sz="2000" dirty="0"/>
              <a:t>gr</a:t>
            </a:r>
            <a:r>
              <a:rPr sz="2000" spc="-10" dirty="0"/>
              <a:t>e</a:t>
            </a:r>
            <a:r>
              <a:rPr sz="2000" dirty="0"/>
              <a:t>ssi</a:t>
            </a:r>
            <a:r>
              <a:rPr sz="2000" spc="-15" dirty="0"/>
              <a:t>o</a:t>
            </a:r>
            <a:r>
              <a:rPr sz="2000" dirty="0"/>
              <a:t>n)</a:t>
            </a:r>
            <a:endParaRPr sz="2000" dirty="0">
              <a:latin typeface="FangSong"/>
              <a:cs typeface="FangSong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77215" y="3182831"/>
            <a:ext cx="4733020" cy="1780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77205" y="4976140"/>
            <a:ext cx="4733290" cy="0"/>
          </a:xfrm>
          <a:custGeom>
            <a:avLst/>
            <a:gdLst/>
            <a:ahLst/>
            <a:cxnLst/>
            <a:rect l="l" t="t" r="r" b="b"/>
            <a:pathLst>
              <a:path w="4733290">
                <a:moveTo>
                  <a:pt x="0" y="0"/>
                </a:moveTo>
                <a:lnTo>
                  <a:pt x="4733020" y="0"/>
                </a:lnTo>
              </a:path>
            </a:pathLst>
          </a:custGeom>
          <a:ln w="2633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5034" y="1273835"/>
            <a:ext cx="1961935" cy="303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5024" y="1590484"/>
            <a:ext cx="1962150" cy="0"/>
          </a:xfrm>
          <a:custGeom>
            <a:avLst/>
            <a:gdLst/>
            <a:ahLst/>
            <a:cxnLst/>
            <a:rect l="l" t="t" r="r" b="b"/>
            <a:pathLst>
              <a:path w="1962150">
                <a:moveTo>
                  <a:pt x="0" y="0"/>
                </a:moveTo>
                <a:lnTo>
                  <a:pt x="1961935" y="0"/>
                </a:lnTo>
              </a:path>
            </a:pathLst>
          </a:custGeom>
          <a:ln w="266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30411" y="1272086"/>
            <a:ext cx="1297245" cy="301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30401" y="1585960"/>
            <a:ext cx="1297305" cy="0"/>
          </a:xfrm>
          <a:custGeom>
            <a:avLst/>
            <a:gdLst/>
            <a:ahLst/>
            <a:cxnLst/>
            <a:rect l="l" t="t" r="r" b="b"/>
            <a:pathLst>
              <a:path w="1297304">
                <a:moveTo>
                  <a:pt x="0" y="0"/>
                </a:moveTo>
                <a:lnTo>
                  <a:pt x="1297245" y="0"/>
                </a:lnTo>
              </a:path>
            </a:pathLst>
          </a:custGeom>
          <a:ln w="2642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66353" y="5226475"/>
            <a:ext cx="3485030" cy="8066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32256" y="2118497"/>
            <a:ext cx="6570345" cy="1561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3435">
              <a:lnSpc>
                <a:spcPct val="100000"/>
              </a:lnSpc>
            </a:pPr>
            <a:r>
              <a:rPr sz="2000" spc="10" dirty="0">
                <a:solidFill>
                  <a:srgbClr val="00AF50"/>
                </a:solidFill>
                <a:latin typeface="FangSong"/>
                <a:cs typeface="FangSong"/>
              </a:rPr>
              <a:t>离散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属性</a:t>
            </a:r>
            <a:r>
              <a:rPr sz="2000" spc="-15" dirty="0">
                <a:solidFill>
                  <a:srgbClr val="00AF50"/>
                </a:solidFill>
                <a:latin typeface="FangSong"/>
                <a:cs typeface="FangSong"/>
              </a:rPr>
              <a:t>的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处理</a:t>
            </a:r>
            <a:r>
              <a:rPr sz="2000" spc="-15" dirty="0">
                <a:solidFill>
                  <a:srgbClr val="00AF50"/>
                </a:solidFill>
                <a:latin typeface="FangSong"/>
                <a:cs typeface="FangSong"/>
              </a:rPr>
              <a:t>：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若有</a:t>
            </a:r>
            <a:r>
              <a:rPr sz="2000" spc="-15" dirty="0">
                <a:solidFill>
                  <a:srgbClr val="00AF50"/>
                </a:solidFill>
                <a:latin typeface="FangSong"/>
                <a:cs typeface="FangSong"/>
              </a:rPr>
              <a:t>“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序</a:t>
            </a:r>
            <a:r>
              <a:rPr sz="2000" spc="5" dirty="0">
                <a:solidFill>
                  <a:srgbClr val="00AF50"/>
                </a:solidFill>
                <a:latin typeface="FangSong"/>
                <a:cs typeface="FangSong"/>
              </a:rPr>
              <a:t>”</a:t>
            </a:r>
            <a:r>
              <a:rPr sz="2000" spc="-5" dirty="0">
                <a:solidFill>
                  <a:srgbClr val="00AF50"/>
                </a:solidFill>
                <a:latin typeface="Verdana"/>
                <a:cs typeface="Verdana"/>
              </a:rPr>
              <a:t>(ord</a:t>
            </a:r>
            <a:r>
              <a:rPr sz="2000" spc="-10" dirty="0">
                <a:solidFill>
                  <a:srgbClr val="00AF50"/>
                </a:solidFill>
                <a:latin typeface="Verdana"/>
                <a:cs typeface="Verdana"/>
              </a:rPr>
              <a:t>e</a:t>
            </a:r>
            <a:r>
              <a:rPr sz="2000" dirty="0">
                <a:solidFill>
                  <a:srgbClr val="00AF50"/>
                </a:solidFill>
                <a:latin typeface="Verdana"/>
                <a:cs typeface="Verdana"/>
              </a:rPr>
              <a:t>r</a:t>
            </a:r>
            <a:r>
              <a:rPr sz="2000" spc="-15" dirty="0">
                <a:solidFill>
                  <a:srgbClr val="00AF50"/>
                </a:solidFill>
                <a:latin typeface="Verdana"/>
                <a:cs typeface="Verdana"/>
              </a:rPr>
              <a:t>)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，则连</a:t>
            </a:r>
            <a:r>
              <a:rPr sz="2000" spc="-15" dirty="0">
                <a:solidFill>
                  <a:srgbClr val="00AF50"/>
                </a:solidFill>
                <a:latin typeface="FangSong"/>
                <a:cs typeface="FangSong"/>
              </a:rPr>
              <a:t>续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化；</a:t>
            </a:r>
            <a:endParaRPr sz="2000" dirty="0">
              <a:latin typeface="FangSong"/>
              <a:cs typeface="FangSong"/>
            </a:endParaRPr>
          </a:p>
          <a:p>
            <a:pPr marL="12700" indent="2846705">
              <a:lnSpc>
                <a:spcPct val="100000"/>
              </a:lnSpc>
            </a:pPr>
            <a:r>
              <a:rPr sz="2000" spc="10" dirty="0">
                <a:solidFill>
                  <a:srgbClr val="00AF50"/>
                </a:solidFill>
                <a:latin typeface="FangSong"/>
                <a:cs typeface="FangSong"/>
              </a:rPr>
              <a:t>否则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，</a:t>
            </a:r>
            <a:r>
              <a:rPr sz="2000" spc="-15" dirty="0">
                <a:solidFill>
                  <a:srgbClr val="00AF50"/>
                </a:solidFill>
                <a:latin typeface="FangSong"/>
                <a:cs typeface="FangSong"/>
              </a:rPr>
              <a:t>转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化为</a:t>
            </a:r>
            <a:r>
              <a:rPr sz="2000" spc="-335" dirty="0">
                <a:solidFill>
                  <a:srgbClr val="00AF50"/>
                </a:solidFill>
                <a:latin typeface="FangSong"/>
                <a:cs typeface="FangSong"/>
              </a:rPr>
              <a:t> </a:t>
            </a:r>
            <a:r>
              <a:rPr sz="2000" dirty="0">
                <a:solidFill>
                  <a:srgbClr val="00AF50"/>
                </a:solidFill>
                <a:latin typeface="Verdana"/>
                <a:cs typeface="Verdana"/>
              </a:rPr>
              <a:t>k</a:t>
            </a:r>
            <a:r>
              <a:rPr sz="2000" spc="-10" dirty="0">
                <a:solidFill>
                  <a:srgbClr val="00AF50"/>
                </a:solidFill>
                <a:latin typeface="Verdana"/>
                <a:cs typeface="Verdana"/>
              </a:rPr>
              <a:t> </a:t>
            </a:r>
            <a:r>
              <a:rPr sz="2000" spc="10" dirty="0">
                <a:solidFill>
                  <a:srgbClr val="00AF50"/>
                </a:solidFill>
                <a:latin typeface="FangSong"/>
                <a:cs typeface="FangSong"/>
              </a:rPr>
              <a:t>维向量</a:t>
            </a:r>
            <a:endParaRPr sz="2000" dirty="0">
              <a:latin typeface="FangSong"/>
              <a:cs typeface="FangSong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-20" dirty="0">
                <a:latin typeface="FangSong"/>
                <a:cs typeface="FangSong"/>
              </a:rPr>
              <a:t>令</a:t>
            </a:r>
            <a:r>
              <a:rPr sz="2200" b="1" spc="-25" dirty="0">
                <a:solidFill>
                  <a:srgbClr val="C00000"/>
                </a:solidFill>
                <a:latin typeface="FangSong"/>
                <a:cs typeface="FangSong"/>
              </a:rPr>
              <a:t>均方</a:t>
            </a:r>
            <a:r>
              <a:rPr sz="2200" b="1" spc="-20" dirty="0">
                <a:solidFill>
                  <a:srgbClr val="C00000"/>
                </a:solidFill>
                <a:latin typeface="FangSong"/>
                <a:cs typeface="FangSong"/>
              </a:rPr>
              <a:t>误</a:t>
            </a:r>
            <a:r>
              <a:rPr sz="2200" b="1" spc="-25" dirty="0">
                <a:solidFill>
                  <a:srgbClr val="C00000"/>
                </a:solidFill>
                <a:latin typeface="FangSong"/>
                <a:cs typeface="FangSong"/>
              </a:rPr>
              <a:t>差</a:t>
            </a:r>
            <a:r>
              <a:rPr sz="2200" b="1" spc="-20" dirty="0">
                <a:solidFill>
                  <a:srgbClr val="C00000"/>
                </a:solidFill>
                <a:latin typeface="FangSong"/>
                <a:cs typeface="FangSong"/>
              </a:rPr>
              <a:t>最</a:t>
            </a:r>
            <a:r>
              <a:rPr sz="2200" b="1" spc="-25" dirty="0">
                <a:solidFill>
                  <a:srgbClr val="C00000"/>
                </a:solidFill>
                <a:latin typeface="FangSong"/>
                <a:cs typeface="FangSong"/>
              </a:rPr>
              <a:t>小化</a:t>
            </a:r>
            <a:r>
              <a:rPr sz="2200" spc="-20" dirty="0">
                <a:latin typeface="FangSong"/>
                <a:cs typeface="FangSong"/>
              </a:rPr>
              <a:t>，</a:t>
            </a:r>
            <a:r>
              <a:rPr sz="2200" spc="-25" dirty="0">
                <a:latin typeface="FangSong"/>
                <a:cs typeface="FangSong"/>
              </a:rPr>
              <a:t>有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2098" y="1250718"/>
            <a:ext cx="4438015" cy="307777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01040" algn="ctr">
              <a:lnSpc>
                <a:spcPct val="100000"/>
              </a:lnSpc>
            </a:pPr>
            <a:r>
              <a:rPr sz="2000" dirty="0">
                <a:latin typeface="FangSong"/>
                <a:cs typeface="FangSong"/>
              </a:rPr>
              <a:t>使得</a:t>
            </a:r>
          </a:p>
        </p:txBody>
      </p:sp>
      <p:sp>
        <p:nvSpPr>
          <p:cNvPr id="12" name="object 12"/>
          <p:cNvSpPr/>
          <p:nvPr/>
        </p:nvSpPr>
        <p:spPr>
          <a:xfrm>
            <a:off x="1166351" y="6048165"/>
            <a:ext cx="3485515" cy="0"/>
          </a:xfrm>
          <a:custGeom>
            <a:avLst/>
            <a:gdLst/>
            <a:ahLst/>
            <a:cxnLst/>
            <a:rect l="l" t="t" r="r" b="b"/>
            <a:pathLst>
              <a:path w="3485515">
                <a:moveTo>
                  <a:pt x="0" y="0"/>
                </a:moveTo>
                <a:lnTo>
                  <a:pt x="3485030" y="0"/>
                </a:lnTo>
              </a:path>
            </a:pathLst>
          </a:custGeom>
          <a:ln w="3139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41984" y="5407989"/>
            <a:ext cx="304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5" dirty="0">
                <a:latin typeface="FangSong"/>
                <a:cs typeface="FangSong"/>
              </a:rPr>
              <a:t>对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58638" y="5433037"/>
            <a:ext cx="3218561" cy="7078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进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行</a:t>
            </a:r>
            <a:r>
              <a:rPr sz="2200" b="1" spc="-25" dirty="0">
                <a:solidFill>
                  <a:srgbClr val="FF0000"/>
                </a:solidFill>
                <a:latin typeface="FangSong"/>
                <a:cs typeface="FangSong"/>
              </a:rPr>
              <a:t>最小二</a:t>
            </a:r>
            <a:r>
              <a:rPr sz="2200" b="1" spc="-20" dirty="0">
                <a:solidFill>
                  <a:srgbClr val="FF0000"/>
                </a:solidFill>
                <a:latin typeface="FangSong"/>
                <a:cs typeface="FangSong"/>
              </a:rPr>
              <a:t>乘</a:t>
            </a:r>
            <a:r>
              <a:rPr sz="2200" b="1" spc="-25" dirty="0">
                <a:solidFill>
                  <a:srgbClr val="FF0000"/>
                </a:solidFill>
                <a:latin typeface="FangSong"/>
                <a:cs typeface="FangSong"/>
              </a:rPr>
              <a:t>参数估计</a:t>
            </a:r>
            <a:r>
              <a:rPr lang="zh-CN" altLang="en-US" sz="2400" dirty="0"/>
              <a:t>（</a:t>
            </a:r>
            <a:r>
              <a:rPr lang="en-US" altLang="zh-CN" sz="2400" dirty="0"/>
              <a:t>least square method）</a:t>
            </a:r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3402429" y="2936994"/>
            <a:ext cx="172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pc="10" dirty="0">
                <a:solidFill>
                  <a:srgbClr val="FF0000"/>
                </a:solidFill>
                <a:latin typeface="FangSong"/>
                <a:cs typeface="FangSong"/>
              </a:rPr>
              <a:t>Cost</a:t>
            </a:r>
            <a:r>
              <a:rPr lang="zh-CN" altLang="en-US" b="1" spc="10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lang="en-US" altLang="zh-CN" b="1" spc="10" dirty="0">
                <a:solidFill>
                  <a:srgbClr val="FF0000"/>
                </a:solidFill>
                <a:latin typeface="FangSong"/>
                <a:cs typeface="FangSong"/>
              </a:rPr>
              <a:t>function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835524" y="1199152"/>
            <a:ext cx="35657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dirty="0"/>
              <a:t>学得一个线性模型以尽可能准确地预测实值输出标记。</a:t>
            </a:r>
            <a:endParaRPr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D65A0CD-2E27-6942-BE11-B004A5A88595}"/>
              </a:ext>
            </a:extLst>
          </p:cNvPr>
          <p:cNvSpPr txBox="1"/>
          <p:nvPr/>
        </p:nvSpPr>
        <p:spPr>
          <a:xfrm>
            <a:off x="2133600" y="9144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先看输入属性只有一个的简单情形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286" y="258282"/>
            <a:ext cx="8777427" cy="482015"/>
          </a:xfrm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800" spc="-25" dirty="0">
                <a:latin typeface="FangSong"/>
                <a:cs typeface="FangSong"/>
              </a:rPr>
              <a:t>线</a:t>
            </a:r>
            <a:r>
              <a:rPr sz="2800" spc="-30" dirty="0">
                <a:latin typeface="FangSong"/>
                <a:cs typeface="FangSong"/>
              </a:rPr>
              <a:t>性回归</a:t>
            </a:r>
            <a:r>
              <a:rPr lang="zh-CN" altLang="en-US" sz="2800" spc="-30" dirty="0">
                <a:latin typeface="FangSong"/>
                <a:cs typeface="FangSong"/>
              </a:rPr>
              <a:t> </a:t>
            </a:r>
            <a:r>
              <a:rPr lang="en-US" altLang="zh-CN" sz="2800" dirty="0">
                <a:latin typeface="+mn-ea"/>
              </a:rPr>
              <a:t>-</a:t>
            </a:r>
            <a:r>
              <a:rPr lang="en-US" altLang="zh-CN" sz="2800" dirty="0"/>
              <a:t> </a:t>
            </a:r>
            <a:r>
              <a:rPr lang="zh-CN" altLang="en-US" sz="2800" dirty="0"/>
              <a:t>最小二乘法</a:t>
            </a:r>
            <a:endParaRPr sz="2800">
              <a:latin typeface="FangSong"/>
              <a:cs typeface="FangSong"/>
            </a:endParaRPr>
          </a:p>
        </p:txBody>
      </p:sp>
      <p:sp>
        <p:nvSpPr>
          <p:cNvPr id="18" name="object 11"/>
          <p:cNvSpPr txBox="1"/>
          <p:nvPr/>
        </p:nvSpPr>
        <p:spPr>
          <a:xfrm>
            <a:off x="304800" y="1219200"/>
            <a:ext cx="7848601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358265" algn="l"/>
                <a:tab pos="2096135" algn="l"/>
              </a:tabLst>
            </a:pPr>
            <a:r>
              <a:rPr lang="zh-CN" altLang="en-US" sz="2400" spc="-5" dirty="0">
                <a:latin typeface="FangSong"/>
                <a:cs typeface="FangSong"/>
              </a:rPr>
              <a:t>线性回归中，</a:t>
            </a:r>
            <a:r>
              <a:rPr lang="zh-CN" altLang="en-US" sz="2400" spc="-5" dirty="0">
                <a:solidFill>
                  <a:srgbClr val="0000FF"/>
                </a:solidFill>
                <a:latin typeface="FangSong"/>
                <a:cs typeface="FangSong"/>
              </a:rPr>
              <a:t>最小二乘法</a:t>
            </a:r>
            <a:r>
              <a:rPr lang="zh-CN" altLang="en-US" sz="2400" spc="-5" dirty="0">
                <a:latin typeface="FangSong"/>
                <a:cs typeface="FangSong"/>
              </a:rPr>
              <a:t>就是试图找到一条直线，使所有样本到直线上的欧式距离（</a:t>
            </a:r>
            <a:r>
              <a:rPr lang="en-US" altLang="zh-CN" sz="2400" spc="-5" dirty="0">
                <a:latin typeface="FangSong"/>
                <a:cs typeface="FangSong"/>
              </a:rPr>
              <a:t>vertical</a:t>
            </a:r>
            <a:r>
              <a:rPr lang="zh-CN" altLang="en-US" sz="2400" spc="-5" dirty="0">
                <a:latin typeface="FangSong"/>
                <a:cs typeface="FangSong"/>
              </a:rPr>
              <a:t>，</a:t>
            </a:r>
            <a:r>
              <a:rPr lang="en-US" altLang="zh-CN" sz="2400" spc="-5" dirty="0">
                <a:latin typeface="FangSong"/>
                <a:cs typeface="FangSong"/>
              </a:rPr>
              <a:t>y</a:t>
            </a:r>
            <a:r>
              <a:rPr lang="zh-CN" altLang="en-US" sz="2400" spc="-5" dirty="0">
                <a:latin typeface="FangSong"/>
                <a:cs typeface="FangSong"/>
              </a:rPr>
              <a:t>方向）之和最小：</a:t>
            </a:r>
            <a:endParaRPr sz="2400" dirty="0">
              <a:latin typeface="FangSong"/>
              <a:cs typeface="FangSong"/>
            </a:endParaRPr>
          </a:p>
        </p:txBody>
      </p:sp>
      <p:sp>
        <p:nvSpPr>
          <p:cNvPr id="19" name="object 9"/>
          <p:cNvSpPr/>
          <p:nvPr/>
        </p:nvSpPr>
        <p:spPr>
          <a:xfrm>
            <a:off x="2486585" y="2159133"/>
            <a:ext cx="3485030" cy="806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8" y="3167029"/>
            <a:ext cx="7162800" cy="315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97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286" y="258282"/>
            <a:ext cx="8777427" cy="482015"/>
          </a:xfrm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800" spc="-25" dirty="0">
                <a:latin typeface="FangSong"/>
                <a:cs typeface="FangSong"/>
              </a:rPr>
              <a:t>线</a:t>
            </a:r>
            <a:r>
              <a:rPr sz="2800" spc="-30" dirty="0">
                <a:latin typeface="FangSong"/>
                <a:cs typeface="FangSong"/>
              </a:rPr>
              <a:t>性回归</a:t>
            </a:r>
            <a:r>
              <a:rPr lang="zh-CN" altLang="en-US" sz="2800" spc="-30" dirty="0">
                <a:latin typeface="FangSong"/>
                <a:cs typeface="FangSong"/>
              </a:rPr>
              <a:t> </a:t>
            </a:r>
            <a:r>
              <a:rPr lang="en-US" altLang="zh-CN" sz="2800" dirty="0">
                <a:latin typeface="+mn-ea"/>
              </a:rPr>
              <a:t>-</a:t>
            </a:r>
            <a:r>
              <a:rPr lang="en-US" altLang="zh-CN" sz="2800" dirty="0"/>
              <a:t> </a:t>
            </a:r>
            <a:r>
              <a:rPr lang="zh-CN" altLang="en-US" sz="2800" dirty="0"/>
              <a:t>最小二乘法</a:t>
            </a:r>
            <a:endParaRPr sz="2800">
              <a:latin typeface="FangSong"/>
              <a:cs typeface="FangSong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60616" y="2588416"/>
            <a:ext cx="3860723" cy="7020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82877" y="3403946"/>
            <a:ext cx="3415809" cy="640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32360" y="2190962"/>
            <a:ext cx="194908" cy="1392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29796" y="1528858"/>
            <a:ext cx="194945" cy="77470"/>
          </a:xfrm>
          <a:custGeom>
            <a:avLst/>
            <a:gdLst/>
            <a:ahLst/>
            <a:cxnLst/>
            <a:rect l="l" t="t" r="r" b="b"/>
            <a:pathLst>
              <a:path w="194944" h="77469">
                <a:moveTo>
                  <a:pt x="0" y="77036"/>
                </a:moveTo>
                <a:lnTo>
                  <a:pt x="194913" y="77036"/>
                </a:lnTo>
                <a:lnTo>
                  <a:pt x="194913" y="0"/>
                </a:lnTo>
                <a:lnTo>
                  <a:pt x="0" y="0"/>
                </a:lnTo>
                <a:lnTo>
                  <a:pt x="0" y="770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67511" y="2159516"/>
            <a:ext cx="105553" cy="2115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20288" y="1526144"/>
            <a:ext cx="106045" cy="75565"/>
          </a:xfrm>
          <a:custGeom>
            <a:avLst/>
            <a:gdLst/>
            <a:ahLst/>
            <a:cxnLst/>
            <a:rect l="l" t="t" r="r" b="b"/>
            <a:pathLst>
              <a:path w="106044" h="75565">
                <a:moveTo>
                  <a:pt x="0" y="75223"/>
                </a:moveTo>
                <a:lnTo>
                  <a:pt x="105558" y="75223"/>
                </a:lnTo>
                <a:lnTo>
                  <a:pt x="105558" y="0"/>
                </a:lnTo>
                <a:lnTo>
                  <a:pt x="0" y="0"/>
                </a:lnTo>
                <a:lnTo>
                  <a:pt x="0" y="752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45838" y="2057394"/>
            <a:ext cx="517509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358265" algn="l"/>
                <a:tab pos="2096135" algn="l"/>
              </a:tabLst>
            </a:pPr>
            <a:r>
              <a:rPr sz="2400" spc="-5" dirty="0">
                <a:latin typeface="FangSong"/>
                <a:cs typeface="FangSong"/>
              </a:rPr>
              <a:t>分别</a:t>
            </a:r>
            <a:r>
              <a:rPr sz="2400" dirty="0">
                <a:latin typeface="FangSong"/>
                <a:cs typeface="FangSong"/>
              </a:rPr>
              <a:t>对	和	</a:t>
            </a:r>
            <a:r>
              <a:rPr sz="2400" spc="-5" dirty="0">
                <a:latin typeface="FangSong"/>
                <a:cs typeface="FangSong"/>
              </a:rPr>
              <a:t>求导</a:t>
            </a:r>
            <a:r>
              <a:rPr lang="zh-CN" altLang="en-US" sz="2400" spc="-5" dirty="0">
                <a:latin typeface="FangSong"/>
                <a:cs typeface="FangSong"/>
              </a:rPr>
              <a:t>（</a:t>
            </a:r>
            <a:r>
              <a:rPr lang="zh-CN" altLang="en-US" sz="2400" spc="-5" dirty="0">
                <a:solidFill>
                  <a:srgbClr val="0000FF"/>
                </a:solidFill>
                <a:latin typeface="FangSong"/>
                <a:cs typeface="FangSong"/>
              </a:rPr>
              <a:t>凸函数</a:t>
            </a:r>
            <a:r>
              <a:rPr lang="zh-CN" altLang="en-US" sz="2400" spc="-5" dirty="0">
                <a:latin typeface="FangSong"/>
                <a:cs typeface="FangSong"/>
              </a:rPr>
              <a:t>）</a:t>
            </a:r>
            <a:r>
              <a:rPr sz="2400" spc="-5" dirty="0">
                <a:latin typeface="FangSong"/>
                <a:cs typeface="FangSong"/>
              </a:rPr>
              <a:t>：</a:t>
            </a:r>
            <a:endParaRPr sz="2400" dirty="0">
              <a:latin typeface="FangSong"/>
              <a:cs typeface="FangSong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4552" y="4106878"/>
            <a:ext cx="5163820" cy="332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FangSong"/>
                <a:cs typeface="FangSong"/>
              </a:rPr>
              <a:t>令导数为</a:t>
            </a:r>
            <a:r>
              <a:rPr sz="2400" spc="-350" dirty="0">
                <a:latin typeface="FangSong"/>
                <a:cs typeface="FangSong"/>
              </a:rPr>
              <a:t> </a:t>
            </a:r>
            <a:r>
              <a:rPr sz="2400" spc="-15" dirty="0">
                <a:latin typeface="Verdana"/>
                <a:cs typeface="Verdana"/>
              </a:rPr>
              <a:t>0,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FangSong"/>
                <a:cs typeface="FangSong"/>
              </a:rPr>
              <a:t>得到闭式</a:t>
            </a:r>
            <a:r>
              <a:rPr sz="1800" spc="-5" dirty="0">
                <a:latin typeface="Verdana"/>
                <a:cs typeface="Verdana"/>
              </a:rPr>
              <a:t>(c</a:t>
            </a:r>
            <a:r>
              <a:rPr sz="1800" dirty="0">
                <a:latin typeface="Verdana"/>
                <a:cs typeface="Verdana"/>
              </a:rPr>
              <a:t>l</a:t>
            </a:r>
            <a:r>
              <a:rPr sz="1800" spc="-15" dirty="0">
                <a:latin typeface="Verdana"/>
                <a:cs typeface="Verdana"/>
              </a:rPr>
              <a:t>os</a:t>
            </a:r>
            <a:r>
              <a:rPr sz="1800" spc="-25" dirty="0">
                <a:latin typeface="Verdana"/>
                <a:cs typeface="Verdana"/>
              </a:rPr>
              <a:t>e</a:t>
            </a:r>
            <a:r>
              <a:rPr sz="1800" spc="-5" dirty="0">
                <a:latin typeface="Verdana"/>
                <a:cs typeface="Verdana"/>
              </a:rPr>
              <a:t>d-</a:t>
            </a:r>
            <a:r>
              <a:rPr sz="1800" spc="-15" dirty="0">
                <a:latin typeface="Verdana"/>
                <a:cs typeface="Verdana"/>
              </a:rPr>
              <a:t>form)</a:t>
            </a:r>
            <a:r>
              <a:rPr sz="2400" dirty="0">
                <a:latin typeface="FangSong"/>
                <a:cs typeface="FangSong"/>
              </a:rPr>
              <a:t>解：</a:t>
            </a:r>
          </a:p>
        </p:txBody>
      </p:sp>
      <p:sp>
        <p:nvSpPr>
          <p:cNvPr id="13" name="object 13"/>
          <p:cNvSpPr/>
          <p:nvPr/>
        </p:nvSpPr>
        <p:spPr>
          <a:xfrm>
            <a:off x="312710" y="4666556"/>
            <a:ext cx="3224007" cy="14961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80526" y="6181333"/>
            <a:ext cx="3224530" cy="0"/>
          </a:xfrm>
          <a:custGeom>
            <a:avLst/>
            <a:gdLst/>
            <a:ahLst/>
            <a:cxnLst/>
            <a:rect l="l" t="t" r="r" b="b"/>
            <a:pathLst>
              <a:path w="3224529">
                <a:moveTo>
                  <a:pt x="0" y="0"/>
                </a:moveTo>
                <a:lnTo>
                  <a:pt x="3224007" y="0"/>
                </a:lnTo>
              </a:path>
            </a:pathLst>
          </a:custGeom>
          <a:ln w="189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78372" y="5102125"/>
            <a:ext cx="2500894" cy="6249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2650775"/>
              </p:ext>
            </p:extLst>
          </p:nvPr>
        </p:nvGraphicFramePr>
        <p:xfrm>
          <a:off x="3937828" y="5078073"/>
          <a:ext cx="15240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" name="Formula" r:id="rId10" imgW="762120" imgH="341640" progId="Equation.Ribbit">
                  <p:embed/>
                </p:oleObj>
              </mc:Choice>
              <mc:Fallback>
                <p:oleObj name="Formula" r:id="rId10" imgW="762120" imgH="3416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828" y="5078073"/>
                        <a:ext cx="15240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bject 9"/>
          <p:cNvSpPr/>
          <p:nvPr/>
        </p:nvSpPr>
        <p:spPr>
          <a:xfrm>
            <a:off x="714552" y="981181"/>
            <a:ext cx="3705048" cy="8575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800" spc="-20" dirty="0">
                <a:latin typeface="FangSong"/>
                <a:cs typeface="FangSong"/>
              </a:rPr>
              <a:t>多元</a:t>
            </a:r>
            <a:r>
              <a:rPr sz="2000" spc="-5" dirty="0"/>
              <a:t>(mult</a:t>
            </a:r>
            <a:r>
              <a:rPr sz="2000" spc="-15" dirty="0"/>
              <a:t>i</a:t>
            </a:r>
            <a:r>
              <a:rPr sz="2000" spc="-35" dirty="0"/>
              <a:t>-v</a:t>
            </a:r>
            <a:r>
              <a:rPr sz="2000" dirty="0"/>
              <a:t>a</a:t>
            </a:r>
            <a:r>
              <a:rPr sz="2000" spc="-10" dirty="0"/>
              <a:t>r</a:t>
            </a:r>
            <a:r>
              <a:rPr sz="2000" spc="-5" dirty="0"/>
              <a:t>i</a:t>
            </a:r>
            <a:r>
              <a:rPr sz="2000" spc="-10" dirty="0"/>
              <a:t>a</a:t>
            </a:r>
            <a:r>
              <a:rPr sz="2000" dirty="0"/>
              <a:t>te</a:t>
            </a:r>
            <a:r>
              <a:rPr sz="2000" spc="-5" dirty="0"/>
              <a:t>)</a:t>
            </a:r>
            <a:r>
              <a:rPr sz="2800" spc="-20" dirty="0">
                <a:latin typeface="FangSong"/>
                <a:cs typeface="FangSong"/>
              </a:rPr>
              <a:t>线性回归</a:t>
            </a:r>
            <a:endParaRPr sz="2800">
              <a:latin typeface="FangSong"/>
              <a:cs typeface="FangSong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68983" y="1443787"/>
            <a:ext cx="2314922" cy="3201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28427" y="1454904"/>
            <a:ext cx="1341187" cy="303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47080" y="1406525"/>
            <a:ext cx="5073650" cy="650875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84250" algn="ctr">
              <a:lnSpc>
                <a:spcPct val="100000"/>
              </a:lnSpc>
            </a:pPr>
            <a:r>
              <a:rPr sz="2400" dirty="0">
                <a:latin typeface="FangSong"/>
                <a:cs typeface="FangSong"/>
              </a:rPr>
              <a:t>使得</a:t>
            </a:r>
            <a:endParaRPr sz="2400">
              <a:latin typeface="FangSong"/>
              <a:cs typeface="FangSong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02769" y="2270244"/>
            <a:ext cx="2752191" cy="303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02759" y="2586893"/>
            <a:ext cx="2752725" cy="0"/>
          </a:xfrm>
          <a:custGeom>
            <a:avLst/>
            <a:gdLst/>
            <a:ahLst/>
            <a:cxnLst/>
            <a:rect l="l" t="t" r="r" b="b"/>
            <a:pathLst>
              <a:path w="2752725">
                <a:moveTo>
                  <a:pt x="0" y="0"/>
                </a:moveTo>
                <a:lnTo>
                  <a:pt x="2752191" y="0"/>
                </a:lnTo>
              </a:path>
            </a:pathLst>
          </a:custGeom>
          <a:ln w="266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27910" y="2290065"/>
            <a:ext cx="807732" cy="2704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33755" y="3145488"/>
            <a:ext cx="33305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86435" algn="l"/>
                <a:tab pos="1358265" algn="l"/>
              </a:tabLst>
            </a:pPr>
            <a:r>
              <a:rPr sz="2200" spc="-25" dirty="0">
                <a:latin typeface="FangSong"/>
                <a:cs typeface="FangSong"/>
              </a:rPr>
              <a:t>把	和	</a:t>
            </a:r>
            <a:r>
              <a:rPr sz="2200" spc="-20" dirty="0">
                <a:latin typeface="FangSong"/>
                <a:cs typeface="FangSong"/>
              </a:rPr>
              <a:t>吸收入向量</a:t>
            </a:r>
            <a:r>
              <a:rPr sz="2200" spc="-25" dirty="0">
                <a:latin typeface="FangSong"/>
                <a:cs typeface="FangSong"/>
              </a:rPr>
              <a:t>形式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11495" y="3145488"/>
            <a:ext cx="19843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latin typeface="FangSong"/>
                <a:cs typeface="FangSong"/>
              </a:rPr>
              <a:t>，数据集表</a:t>
            </a:r>
            <a:r>
              <a:rPr sz="2200" spc="-25" dirty="0">
                <a:latin typeface="FangSong"/>
                <a:cs typeface="FangSong"/>
              </a:rPr>
              <a:t>示为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14521" y="3245320"/>
            <a:ext cx="237103" cy="1386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14516" y="3383955"/>
            <a:ext cx="237490" cy="75565"/>
          </a:xfrm>
          <a:custGeom>
            <a:avLst/>
            <a:gdLst/>
            <a:ahLst/>
            <a:cxnLst/>
            <a:rect l="l" t="t" r="r" b="b"/>
            <a:pathLst>
              <a:path w="237490" h="75564">
                <a:moveTo>
                  <a:pt x="0" y="75323"/>
                </a:moveTo>
                <a:lnTo>
                  <a:pt x="237093" y="75323"/>
                </a:lnTo>
                <a:lnTo>
                  <a:pt x="237093" y="0"/>
                </a:lnTo>
                <a:lnTo>
                  <a:pt x="0" y="0"/>
                </a:lnTo>
                <a:lnTo>
                  <a:pt x="0" y="753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5486" y="3188845"/>
            <a:ext cx="106742" cy="209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25476" y="3398341"/>
            <a:ext cx="107314" cy="74930"/>
          </a:xfrm>
          <a:custGeom>
            <a:avLst/>
            <a:gdLst/>
            <a:ahLst/>
            <a:cxnLst/>
            <a:rect l="l" t="t" r="r" b="b"/>
            <a:pathLst>
              <a:path w="107314" h="74929">
                <a:moveTo>
                  <a:pt x="0" y="74486"/>
                </a:moveTo>
                <a:lnTo>
                  <a:pt x="106746" y="74486"/>
                </a:lnTo>
                <a:lnTo>
                  <a:pt x="106746" y="0"/>
                </a:lnTo>
                <a:lnTo>
                  <a:pt x="0" y="0"/>
                </a:lnTo>
                <a:lnTo>
                  <a:pt x="0" y="744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65354" y="3181371"/>
            <a:ext cx="1383079" cy="3012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65344" y="3495245"/>
            <a:ext cx="1383665" cy="0"/>
          </a:xfrm>
          <a:custGeom>
            <a:avLst/>
            <a:gdLst/>
            <a:ahLst/>
            <a:cxnLst/>
            <a:rect l="l" t="t" r="r" b="b"/>
            <a:pathLst>
              <a:path w="1383664">
                <a:moveTo>
                  <a:pt x="0" y="0"/>
                </a:moveTo>
                <a:lnTo>
                  <a:pt x="1383079" y="0"/>
                </a:lnTo>
              </a:path>
            </a:pathLst>
          </a:custGeom>
          <a:ln w="2642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1378" y="3894572"/>
            <a:ext cx="5784417" cy="19794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1368" y="5880179"/>
            <a:ext cx="5784850" cy="0"/>
          </a:xfrm>
          <a:custGeom>
            <a:avLst/>
            <a:gdLst/>
            <a:ahLst/>
            <a:cxnLst/>
            <a:rect l="l" t="t" r="r" b="b"/>
            <a:pathLst>
              <a:path w="5784850">
                <a:moveTo>
                  <a:pt x="0" y="0"/>
                </a:moveTo>
                <a:lnTo>
                  <a:pt x="5784417" y="0"/>
                </a:lnTo>
              </a:path>
            </a:pathLst>
          </a:custGeom>
          <a:ln w="135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00134" y="4729980"/>
            <a:ext cx="2434069" cy="3039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00124" y="5046629"/>
            <a:ext cx="2434590" cy="0"/>
          </a:xfrm>
          <a:custGeom>
            <a:avLst/>
            <a:gdLst/>
            <a:ahLst/>
            <a:cxnLst/>
            <a:rect l="l" t="t" r="r" b="b"/>
            <a:pathLst>
              <a:path w="2434590">
                <a:moveTo>
                  <a:pt x="0" y="0"/>
                </a:moveTo>
                <a:lnTo>
                  <a:pt x="2434069" y="0"/>
                </a:lnTo>
              </a:path>
            </a:pathLst>
          </a:custGeom>
          <a:ln w="266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EB4270BA-DAA3-1046-99CD-8B71AD8B4652}"/>
              </a:ext>
            </a:extLst>
          </p:cNvPr>
          <p:cNvCxnSpPr>
            <a:cxnSpLocks/>
          </p:cNvCxnSpPr>
          <p:nvPr/>
        </p:nvCxnSpPr>
        <p:spPr>
          <a:xfrm flipV="1">
            <a:off x="4165344" y="3495246"/>
            <a:ext cx="1244856" cy="619554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2800" spc="-25" dirty="0">
                <a:latin typeface="FangSong"/>
                <a:cs typeface="FangSong"/>
              </a:rPr>
              <a:t>多</a:t>
            </a:r>
            <a:r>
              <a:rPr sz="2800" spc="-30" dirty="0">
                <a:latin typeface="FangSong"/>
                <a:cs typeface="FangSong"/>
              </a:rPr>
              <a:t>元线性</a:t>
            </a:r>
            <a:r>
              <a:rPr sz="2800" spc="-25" dirty="0">
                <a:latin typeface="FangSong"/>
                <a:cs typeface="FangSong"/>
              </a:rPr>
              <a:t>回</a:t>
            </a:r>
            <a:r>
              <a:rPr sz="2800" spc="-30" dirty="0">
                <a:latin typeface="FangSong"/>
                <a:cs typeface="FangSong"/>
              </a:rPr>
              <a:t>归</a:t>
            </a:r>
            <a:endParaRPr sz="2800">
              <a:latin typeface="FangSong"/>
              <a:cs typeface="FangSong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7631" y="1165173"/>
            <a:ext cx="6683249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latin typeface="FangSong"/>
                <a:cs typeface="FangSong"/>
              </a:rPr>
              <a:t>同</a:t>
            </a:r>
            <a:r>
              <a:rPr sz="2200" spc="-25" dirty="0">
                <a:latin typeface="FangSong"/>
                <a:cs typeface="FangSong"/>
              </a:rPr>
              <a:t>样采</a:t>
            </a:r>
            <a:r>
              <a:rPr sz="2200" spc="-20" dirty="0">
                <a:latin typeface="FangSong"/>
                <a:cs typeface="FangSong"/>
              </a:rPr>
              <a:t>用</a:t>
            </a:r>
            <a:r>
              <a:rPr sz="2200" spc="-25" dirty="0">
                <a:latin typeface="FangSong"/>
                <a:cs typeface="FangSong"/>
              </a:rPr>
              <a:t>最</a:t>
            </a:r>
            <a:r>
              <a:rPr sz="2200" spc="-20" dirty="0">
                <a:latin typeface="FangSong"/>
                <a:cs typeface="FangSong"/>
              </a:rPr>
              <a:t>小</a:t>
            </a:r>
            <a:r>
              <a:rPr sz="2200" spc="-25" dirty="0">
                <a:latin typeface="FangSong"/>
                <a:cs typeface="FangSong"/>
              </a:rPr>
              <a:t>二乘</a:t>
            </a:r>
            <a:r>
              <a:rPr sz="2200" spc="-20" dirty="0">
                <a:latin typeface="FangSong"/>
                <a:cs typeface="FangSong"/>
              </a:rPr>
              <a:t>法</a:t>
            </a:r>
            <a:r>
              <a:rPr sz="2200" spc="-25" dirty="0">
                <a:latin typeface="FangSong"/>
                <a:cs typeface="FangSong"/>
              </a:rPr>
              <a:t>求</a:t>
            </a:r>
            <a:r>
              <a:rPr sz="2200" spc="-20" dirty="0">
                <a:latin typeface="FangSong"/>
                <a:cs typeface="FangSong"/>
              </a:rPr>
              <a:t>解</a:t>
            </a:r>
            <a:r>
              <a:rPr sz="2200" spc="-25" dirty="0">
                <a:latin typeface="FangSong"/>
                <a:cs typeface="FangSong"/>
              </a:rPr>
              <a:t>，</a:t>
            </a:r>
            <a:r>
              <a:rPr lang="zh-CN" altLang="en-US" sz="2200" spc="-25" dirty="0">
                <a:latin typeface="FangSong"/>
                <a:cs typeface="FangSong"/>
              </a:rPr>
              <a:t>目标变为：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94229" y="3617142"/>
            <a:ext cx="237850" cy="215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94228" y="3832419"/>
            <a:ext cx="238125" cy="75565"/>
          </a:xfrm>
          <a:custGeom>
            <a:avLst/>
            <a:gdLst/>
            <a:ahLst/>
            <a:cxnLst/>
            <a:rect l="l" t="t" r="r" b="b"/>
            <a:pathLst>
              <a:path w="238125" h="75564">
                <a:moveTo>
                  <a:pt x="0" y="75116"/>
                </a:moveTo>
                <a:lnTo>
                  <a:pt x="237850" y="75116"/>
                </a:lnTo>
                <a:lnTo>
                  <a:pt x="237850" y="0"/>
                </a:lnTo>
                <a:lnTo>
                  <a:pt x="0" y="0"/>
                </a:lnTo>
                <a:lnTo>
                  <a:pt x="0" y="751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0086" y="2776274"/>
            <a:ext cx="3599623" cy="3626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30320" y="3394782"/>
            <a:ext cx="2917648" cy="6370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30309" y="4041726"/>
            <a:ext cx="2917825" cy="0"/>
          </a:xfrm>
          <a:custGeom>
            <a:avLst/>
            <a:gdLst/>
            <a:ahLst/>
            <a:cxnLst/>
            <a:rect l="l" t="t" r="r" b="b"/>
            <a:pathLst>
              <a:path w="2917825">
                <a:moveTo>
                  <a:pt x="0" y="0"/>
                </a:moveTo>
                <a:lnTo>
                  <a:pt x="2917648" y="0"/>
                </a:lnTo>
              </a:path>
            </a:pathLst>
          </a:custGeom>
          <a:ln w="210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19353" y="2820090"/>
            <a:ext cx="237850" cy="215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19352" y="3035367"/>
            <a:ext cx="238125" cy="75565"/>
          </a:xfrm>
          <a:custGeom>
            <a:avLst/>
            <a:gdLst/>
            <a:ahLst/>
            <a:cxnLst/>
            <a:rect l="l" t="t" r="r" b="b"/>
            <a:pathLst>
              <a:path w="238125" h="75564">
                <a:moveTo>
                  <a:pt x="0" y="75116"/>
                </a:moveTo>
                <a:lnTo>
                  <a:pt x="237850" y="75116"/>
                </a:lnTo>
                <a:lnTo>
                  <a:pt x="237850" y="0"/>
                </a:lnTo>
                <a:lnTo>
                  <a:pt x="0" y="0"/>
                </a:lnTo>
                <a:lnTo>
                  <a:pt x="0" y="751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529709" y="3587003"/>
            <a:ext cx="3837304" cy="814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8680">
              <a:lnSpc>
                <a:spcPct val="100000"/>
              </a:lnSpc>
            </a:pPr>
            <a:r>
              <a:rPr sz="2000" dirty="0">
                <a:latin typeface="FangSong"/>
                <a:cs typeface="FangSong"/>
              </a:rPr>
              <a:t>令其</a:t>
            </a:r>
            <a:r>
              <a:rPr sz="2000" spc="-10" dirty="0">
                <a:latin typeface="FangSong"/>
                <a:cs typeface="FangSong"/>
              </a:rPr>
              <a:t>为</a:t>
            </a:r>
            <a:r>
              <a:rPr sz="2000" spc="-15" dirty="0">
                <a:latin typeface="FangSong"/>
                <a:cs typeface="FangSong"/>
              </a:rPr>
              <a:t>零</a:t>
            </a:r>
            <a:r>
              <a:rPr sz="2000" dirty="0">
                <a:latin typeface="FangSong"/>
                <a:cs typeface="FangSong"/>
              </a:rPr>
              <a:t>可得</a:t>
            </a:r>
            <a:endParaRPr sz="2000">
              <a:latin typeface="FangSong"/>
              <a:cs typeface="FangSong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然而，</a:t>
            </a:r>
            <a:r>
              <a:rPr sz="2000" spc="-15" dirty="0">
                <a:solidFill>
                  <a:srgbClr val="00AF50"/>
                </a:solidFill>
                <a:latin typeface="FangSong"/>
                <a:cs typeface="FangSong"/>
              </a:rPr>
              <a:t>麻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烦</a:t>
            </a:r>
            <a:r>
              <a:rPr sz="2000" spc="-15" dirty="0">
                <a:solidFill>
                  <a:srgbClr val="00AF50"/>
                </a:solidFill>
                <a:latin typeface="FangSong"/>
                <a:cs typeface="FangSong"/>
              </a:rPr>
              <a:t>来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了：涉</a:t>
            </a:r>
            <a:r>
              <a:rPr sz="2000" spc="-15" dirty="0">
                <a:solidFill>
                  <a:srgbClr val="00AF50"/>
                </a:solidFill>
                <a:latin typeface="FangSong"/>
                <a:cs typeface="FangSong"/>
              </a:rPr>
              <a:t>及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矩</a:t>
            </a:r>
            <a:r>
              <a:rPr sz="2000" spc="-15" dirty="0">
                <a:solidFill>
                  <a:srgbClr val="00AF50"/>
                </a:solidFill>
                <a:latin typeface="FangSong"/>
                <a:cs typeface="FangSong"/>
              </a:rPr>
              <a:t>阵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求逆！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9636" y="2763214"/>
            <a:ext cx="304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5" dirty="0">
                <a:latin typeface="FangSong"/>
                <a:cs typeface="FangSong"/>
              </a:rPr>
              <a:t>令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79441" y="2795599"/>
            <a:ext cx="182054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64565" algn="l"/>
              </a:tabLst>
            </a:pPr>
            <a:r>
              <a:rPr sz="2200" spc="-15" dirty="0">
                <a:latin typeface="FangSong"/>
                <a:cs typeface="FangSong"/>
              </a:rPr>
              <a:t>，</a:t>
            </a:r>
            <a:r>
              <a:rPr sz="2200" spc="-25" dirty="0">
                <a:latin typeface="FangSong"/>
                <a:cs typeface="FangSong"/>
              </a:rPr>
              <a:t>对</a:t>
            </a:r>
            <a:r>
              <a:rPr sz="2200" dirty="0">
                <a:latin typeface="FangSong"/>
                <a:cs typeface="FangSong"/>
              </a:rPr>
              <a:t>	</a:t>
            </a:r>
            <a:r>
              <a:rPr sz="2200" spc="-15" dirty="0">
                <a:latin typeface="FangSong"/>
                <a:cs typeface="FangSong"/>
              </a:rPr>
              <a:t>求导：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79981" y="4913912"/>
            <a:ext cx="664524" cy="2445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79980" y="5158433"/>
            <a:ext cx="664845" cy="74930"/>
          </a:xfrm>
          <a:custGeom>
            <a:avLst/>
            <a:gdLst/>
            <a:ahLst/>
            <a:cxnLst/>
            <a:rect l="l" t="t" r="r" b="b"/>
            <a:pathLst>
              <a:path w="664844" h="74929">
                <a:moveTo>
                  <a:pt x="0" y="74873"/>
                </a:moveTo>
                <a:lnTo>
                  <a:pt x="664524" y="74873"/>
                </a:lnTo>
                <a:lnTo>
                  <a:pt x="664524" y="0"/>
                </a:lnTo>
                <a:lnTo>
                  <a:pt x="0" y="0"/>
                </a:lnTo>
                <a:lnTo>
                  <a:pt x="0" y="74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98886" y="4828594"/>
            <a:ext cx="2649274" cy="4106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98876" y="5248993"/>
            <a:ext cx="2649855" cy="0"/>
          </a:xfrm>
          <a:custGeom>
            <a:avLst/>
            <a:gdLst/>
            <a:ahLst/>
            <a:cxnLst/>
            <a:rect l="l" t="t" r="r" b="b"/>
            <a:pathLst>
              <a:path w="2649854">
                <a:moveTo>
                  <a:pt x="0" y="0"/>
                </a:moveTo>
                <a:lnTo>
                  <a:pt x="2649274" y="0"/>
                </a:lnTo>
              </a:path>
            </a:pathLst>
          </a:custGeom>
          <a:ln w="207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79981" y="5471696"/>
            <a:ext cx="664524" cy="2445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9980" y="5716217"/>
            <a:ext cx="664845" cy="74930"/>
          </a:xfrm>
          <a:custGeom>
            <a:avLst/>
            <a:gdLst/>
            <a:ahLst/>
            <a:cxnLst/>
            <a:rect l="l" t="t" r="r" b="b"/>
            <a:pathLst>
              <a:path w="664844" h="74929">
                <a:moveTo>
                  <a:pt x="0" y="74873"/>
                </a:moveTo>
                <a:lnTo>
                  <a:pt x="664524" y="74873"/>
                </a:lnTo>
                <a:lnTo>
                  <a:pt x="664524" y="0"/>
                </a:lnTo>
                <a:lnTo>
                  <a:pt x="0" y="0"/>
                </a:lnTo>
                <a:lnTo>
                  <a:pt x="0" y="74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30149" y="5477945"/>
            <a:ext cx="237850" cy="215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30148" y="5693223"/>
            <a:ext cx="238125" cy="75565"/>
          </a:xfrm>
          <a:custGeom>
            <a:avLst/>
            <a:gdLst/>
            <a:ahLst/>
            <a:cxnLst/>
            <a:rect l="l" t="t" r="r" b="b"/>
            <a:pathLst>
              <a:path w="238125" h="75564">
                <a:moveTo>
                  <a:pt x="0" y="75116"/>
                </a:moveTo>
                <a:lnTo>
                  <a:pt x="237850" y="75116"/>
                </a:lnTo>
                <a:lnTo>
                  <a:pt x="237850" y="0"/>
                </a:lnTo>
                <a:lnTo>
                  <a:pt x="0" y="0"/>
                </a:lnTo>
                <a:lnTo>
                  <a:pt x="0" y="751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91439" y="4888559"/>
            <a:ext cx="6386830" cy="14337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464945" algn="l"/>
              </a:tabLst>
            </a:pPr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905" dirty="0">
                <a:latin typeface="Wingdings"/>
                <a:cs typeface="Wingdings"/>
              </a:rPr>
              <a:t> </a:t>
            </a:r>
            <a:r>
              <a:rPr sz="2200" spc="-25" dirty="0">
                <a:latin typeface="FangSong"/>
                <a:cs typeface="FangSong"/>
              </a:rPr>
              <a:t>若</a:t>
            </a:r>
            <a:r>
              <a:rPr sz="2200" dirty="0">
                <a:latin typeface="FangSong"/>
                <a:cs typeface="FangSong"/>
              </a:rPr>
              <a:t>	</a:t>
            </a:r>
            <a:r>
              <a:rPr sz="2200" b="1" spc="-20" dirty="0">
                <a:latin typeface="FangSong"/>
                <a:cs typeface="FangSong"/>
              </a:rPr>
              <a:t>满秩或正</a:t>
            </a:r>
            <a:r>
              <a:rPr sz="2200" b="1" spc="-25" dirty="0">
                <a:latin typeface="FangSong"/>
                <a:cs typeface="FangSong"/>
              </a:rPr>
              <a:t>定</a:t>
            </a:r>
            <a:r>
              <a:rPr sz="2200" spc="-20" dirty="0">
                <a:latin typeface="FangSong"/>
                <a:cs typeface="FangSong"/>
              </a:rPr>
              <a:t>，</a:t>
            </a:r>
            <a:r>
              <a:rPr sz="2200" spc="-25" dirty="0">
                <a:latin typeface="FangSong"/>
                <a:cs typeface="FangSong"/>
              </a:rPr>
              <a:t>则</a:t>
            </a:r>
            <a:endParaRPr sz="2200" dirty="0">
              <a:latin typeface="FangSong"/>
              <a:cs typeface="FangSong"/>
            </a:endParaRPr>
          </a:p>
          <a:p>
            <a:pPr marL="12700">
              <a:lnSpc>
                <a:spcPct val="100000"/>
              </a:lnSpc>
              <a:spcBef>
                <a:spcPts val="1765"/>
              </a:spcBef>
              <a:tabLst>
                <a:tab pos="1464945" algn="l"/>
              </a:tabLst>
            </a:pPr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905" dirty="0">
                <a:latin typeface="Wingdings"/>
                <a:cs typeface="Wingdings"/>
              </a:rPr>
              <a:t> </a:t>
            </a:r>
            <a:r>
              <a:rPr sz="2200" spc="-25" dirty="0">
                <a:latin typeface="FangSong"/>
                <a:cs typeface="FangSong"/>
              </a:rPr>
              <a:t>若</a:t>
            </a:r>
            <a:r>
              <a:rPr sz="2200" dirty="0">
                <a:latin typeface="FangSong"/>
                <a:cs typeface="FangSong"/>
              </a:rPr>
              <a:t>	</a:t>
            </a:r>
            <a:r>
              <a:rPr sz="2200" b="1" spc="-20" dirty="0">
                <a:latin typeface="FangSong"/>
                <a:cs typeface="FangSong"/>
              </a:rPr>
              <a:t>不满秩</a:t>
            </a:r>
            <a:r>
              <a:rPr sz="2200" spc="-20" dirty="0">
                <a:latin typeface="FangSong"/>
                <a:cs typeface="FangSong"/>
              </a:rPr>
              <a:t>，</a:t>
            </a:r>
            <a:r>
              <a:rPr sz="2200" spc="-25" dirty="0">
                <a:latin typeface="FangSong"/>
                <a:cs typeface="FangSong"/>
              </a:rPr>
              <a:t>则</a:t>
            </a:r>
            <a:r>
              <a:rPr sz="2200" spc="-20" dirty="0">
                <a:latin typeface="FangSong"/>
                <a:cs typeface="FangSong"/>
              </a:rPr>
              <a:t>可</a:t>
            </a:r>
            <a:r>
              <a:rPr sz="2200" spc="-25" dirty="0">
                <a:latin typeface="FangSong"/>
                <a:cs typeface="FangSong"/>
              </a:rPr>
              <a:t>解出</a:t>
            </a:r>
            <a:r>
              <a:rPr sz="2200" spc="-20" dirty="0">
                <a:latin typeface="FangSong"/>
                <a:cs typeface="FangSong"/>
              </a:rPr>
              <a:t>多</a:t>
            </a:r>
            <a:r>
              <a:rPr sz="2200" spc="-25" dirty="0">
                <a:latin typeface="FangSong"/>
                <a:cs typeface="FangSong"/>
              </a:rPr>
              <a:t>个</a:t>
            </a:r>
            <a:endParaRPr sz="2200" dirty="0">
              <a:latin typeface="FangSong"/>
              <a:cs typeface="FangSong"/>
            </a:endParaRPr>
          </a:p>
          <a:p>
            <a:pPr marL="300355">
              <a:lnSpc>
                <a:spcPct val="100000"/>
              </a:lnSpc>
              <a:spcBef>
                <a:spcPts val="1689"/>
              </a:spcBef>
            </a:pPr>
            <a:r>
              <a:rPr sz="2000" spc="10" dirty="0">
                <a:latin typeface="FangSong"/>
                <a:cs typeface="FangSong"/>
              </a:rPr>
              <a:t>此时</a:t>
            </a:r>
            <a:r>
              <a:rPr sz="2000" dirty="0">
                <a:latin typeface="FangSong"/>
                <a:cs typeface="FangSong"/>
              </a:rPr>
              <a:t>需求</a:t>
            </a:r>
            <a:r>
              <a:rPr sz="2000" spc="-15" dirty="0">
                <a:latin typeface="FangSong"/>
                <a:cs typeface="FangSong"/>
              </a:rPr>
              <a:t>助</a:t>
            </a:r>
            <a:r>
              <a:rPr sz="2000" dirty="0">
                <a:latin typeface="FangSong"/>
                <a:cs typeface="FangSong"/>
              </a:rPr>
              <a:t>于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归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纳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偏好</a:t>
            </a:r>
            <a:r>
              <a:rPr sz="2000" spc="-15" dirty="0">
                <a:latin typeface="FangSong"/>
                <a:cs typeface="FangSong"/>
              </a:rPr>
              <a:t>，</a:t>
            </a:r>
            <a:r>
              <a:rPr sz="2000" dirty="0">
                <a:latin typeface="FangSong"/>
                <a:cs typeface="FangSong"/>
              </a:rPr>
              <a:t>或引入</a:t>
            </a:r>
            <a:r>
              <a:rPr sz="2000" spc="-335" dirty="0">
                <a:latin typeface="FangSong"/>
                <a:cs typeface="FangSong"/>
              </a:rPr>
              <a:t> </a:t>
            </a:r>
            <a:r>
              <a:rPr sz="2000" spc="10" dirty="0">
                <a:solidFill>
                  <a:srgbClr val="FF0000"/>
                </a:solidFill>
                <a:latin typeface="FangSong"/>
                <a:cs typeface="FangSong"/>
              </a:rPr>
              <a:t>正则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化</a:t>
            </a:r>
            <a:r>
              <a:rPr sz="2000" spc="-340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sz="1600" spc="-15" dirty="0">
                <a:latin typeface="Verdana"/>
                <a:cs typeface="Verdana"/>
              </a:rPr>
              <a:t>(regula</a:t>
            </a:r>
            <a:r>
              <a:rPr sz="1600" spc="-10" dirty="0">
                <a:latin typeface="Verdana"/>
                <a:cs typeface="Verdana"/>
              </a:rPr>
              <a:t>r</a:t>
            </a:r>
            <a:r>
              <a:rPr sz="1600" spc="-15" dirty="0">
                <a:latin typeface="Verdana"/>
                <a:cs typeface="Verdana"/>
              </a:rPr>
              <a:t>ization)</a:t>
            </a:r>
            <a:endParaRPr sz="1600" dirty="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040880" y="6085332"/>
            <a:ext cx="448309" cy="76200"/>
          </a:xfrm>
          <a:custGeom>
            <a:avLst/>
            <a:gdLst/>
            <a:ahLst/>
            <a:cxnLst/>
            <a:rect l="l" t="t" r="r" b="b"/>
            <a:pathLst>
              <a:path w="448309" h="76200">
                <a:moveTo>
                  <a:pt x="371729" y="0"/>
                </a:moveTo>
                <a:lnTo>
                  <a:pt x="371729" y="76200"/>
                </a:lnTo>
                <a:lnTo>
                  <a:pt x="435229" y="44450"/>
                </a:lnTo>
                <a:lnTo>
                  <a:pt x="384429" y="44450"/>
                </a:lnTo>
                <a:lnTo>
                  <a:pt x="384429" y="31750"/>
                </a:lnTo>
                <a:lnTo>
                  <a:pt x="435229" y="31750"/>
                </a:lnTo>
                <a:lnTo>
                  <a:pt x="371729" y="0"/>
                </a:lnTo>
                <a:close/>
              </a:path>
              <a:path w="448309" h="76200">
                <a:moveTo>
                  <a:pt x="37172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71729" y="44450"/>
                </a:lnTo>
                <a:lnTo>
                  <a:pt x="371729" y="31750"/>
                </a:lnTo>
                <a:close/>
              </a:path>
              <a:path w="448309" h="76200">
                <a:moveTo>
                  <a:pt x="435229" y="31750"/>
                </a:moveTo>
                <a:lnTo>
                  <a:pt x="384429" y="31750"/>
                </a:lnTo>
                <a:lnTo>
                  <a:pt x="384429" y="44450"/>
                </a:lnTo>
                <a:lnTo>
                  <a:pt x="435229" y="44450"/>
                </a:lnTo>
                <a:lnTo>
                  <a:pt x="447929" y="38100"/>
                </a:lnTo>
                <a:lnTo>
                  <a:pt x="435229" y="31750"/>
                </a:lnTo>
                <a:close/>
              </a:path>
            </a:pathLst>
          </a:custGeom>
          <a:solidFill>
            <a:srgbClr val="1575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614031" y="6030743"/>
            <a:ext cx="11455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AF50"/>
                </a:solidFill>
                <a:latin typeface="FangSong"/>
                <a:cs typeface="FangSong"/>
              </a:rPr>
              <a:t>第</a:t>
            </a:r>
            <a:r>
              <a:rPr sz="1800" spc="-20" dirty="0">
                <a:solidFill>
                  <a:srgbClr val="00AF50"/>
                </a:solidFill>
                <a:latin typeface="Verdana"/>
                <a:cs typeface="Verdana"/>
              </a:rPr>
              <a:t>6</a:t>
            </a:r>
            <a:r>
              <a:rPr sz="1800" dirty="0">
                <a:solidFill>
                  <a:srgbClr val="00AF50"/>
                </a:solidFill>
                <a:latin typeface="FangSong"/>
                <a:cs typeface="FangSong"/>
              </a:rPr>
              <a:t>、</a:t>
            </a:r>
            <a:r>
              <a:rPr sz="1800" spc="-20" dirty="0">
                <a:solidFill>
                  <a:srgbClr val="00AF50"/>
                </a:solidFill>
                <a:latin typeface="Verdana"/>
                <a:cs typeface="Verdana"/>
              </a:rPr>
              <a:t>11</a:t>
            </a:r>
            <a:r>
              <a:rPr sz="1800" dirty="0">
                <a:solidFill>
                  <a:srgbClr val="00AF50"/>
                </a:solidFill>
                <a:latin typeface="FangSong"/>
                <a:cs typeface="FangSong"/>
              </a:rPr>
              <a:t>章</a:t>
            </a:r>
            <a:endParaRPr sz="1800">
              <a:latin typeface="FangSong"/>
              <a:cs typeface="FangSong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278379" y="1665732"/>
            <a:ext cx="4578096" cy="655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机器学习v2.1rgb">
  <a:themeElements>
    <a:clrScheme name="机器学习">
      <a:dk1>
        <a:sysClr val="windowText" lastClr="000000"/>
      </a:dk1>
      <a:lt1>
        <a:sysClr val="window" lastClr="FFFFFF"/>
      </a:lt1>
      <a:dk2>
        <a:srgbClr val="16754D"/>
      </a:dk2>
      <a:lt2>
        <a:srgbClr val="FFFFFF"/>
      </a:lt2>
      <a:accent1>
        <a:srgbClr val="16754D"/>
      </a:accent1>
      <a:accent2>
        <a:srgbClr val="329E6E"/>
      </a:accent2>
      <a:accent3>
        <a:srgbClr val="FFC000"/>
      </a:accent3>
      <a:accent4>
        <a:srgbClr val="C00000"/>
      </a:accent4>
      <a:accent5>
        <a:srgbClr val="0070C0"/>
      </a:accent5>
      <a:accent6>
        <a:srgbClr val="002060"/>
      </a:accent6>
      <a:hlink>
        <a:srgbClr val="80C000"/>
      </a:hlink>
      <a:folHlink>
        <a:srgbClr val="CC66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机器学习v2.1rgb" id="{EEBC26C2-D188-4AC0-8846-32FF974952E7}" vid="{5872C309-9AD6-4384-AB1E-DDF89DAEFE71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3632</TotalTime>
  <Words>1730</Words>
  <Application>Microsoft Macintosh PowerPoint</Application>
  <PresentationFormat>全屏显示(4:3)</PresentationFormat>
  <Paragraphs>293</Paragraphs>
  <Slides>44</Slides>
  <Notes>40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62" baseType="lpstr">
      <vt:lpstr>DengXian</vt:lpstr>
      <vt:lpstr>方正准圆简体</vt:lpstr>
      <vt:lpstr>KaiTi_GB2312</vt:lpstr>
      <vt:lpstr>宋体</vt:lpstr>
      <vt:lpstr>微软雅黑</vt:lpstr>
      <vt:lpstr>幼圆</vt:lpstr>
      <vt:lpstr>FangSong</vt:lpstr>
      <vt:lpstr>Hannotate SC</vt:lpstr>
      <vt:lpstr>Arial</vt:lpstr>
      <vt:lpstr>Calibri</vt:lpstr>
      <vt:lpstr>Helvetica Neue</vt:lpstr>
      <vt:lpstr>Palatino Linotype</vt:lpstr>
      <vt:lpstr>Times New Roman</vt:lpstr>
      <vt:lpstr>Verdana</vt:lpstr>
      <vt:lpstr>Wingdings</vt:lpstr>
      <vt:lpstr>Office Theme</vt:lpstr>
      <vt:lpstr>机器学习v2.1rgb</vt:lpstr>
      <vt:lpstr>Formula</vt:lpstr>
      <vt:lpstr>数据分析与数据挖掘</vt:lpstr>
      <vt:lpstr>目录</vt:lpstr>
      <vt:lpstr>线性模型</vt:lpstr>
      <vt:lpstr>线性模型优点</vt:lpstr>
      <vt:lpstr>线性回归 (linear regression)</vt:lpstr>
      <vt:lpstr>线性回归 - 最小二乘法</vt:lpstr>
      <vt:lpstr>线性回归 - 最小二乘法</vt:lpstr>
      <vt:lpstr>多元(multi-variate)线性回归</vt:lpstr>
      <vt:lpstr>多元线性回归</vt:lpstr>
      <vt:lpstr>线性回归 - 梯度下降</vt:lpstr>
      <vt:lpstr>PowerPoint 演示文稿</vt:lpstr>
      <vt:lpstr>线性回归 - 梯度下降</vt:lpstr>
      <vt:lpstr>PowerPoint 演示文稿</vt:lpstr>
      <vt:lpstr>其它优化方法</vt:lpstr>
      <vt:lpstr>Momentum, Nesterov</vt:lpstr>
      <vt:lpstr>An overview of gradient descent optimization algorithms, arxiv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线性回归 – 随机梯度下降</vt:lpstr>
      <vt:lpstr>PowerPoint 演示文稿</vt:lpstr>
      <vt:lpstr>PowerPoint 演示文稿</vt:lpstr>
      <vt:lpstr>线性回归-梯度下降与最小二乘</vt:lpstr>
      <vt:lpstr>线性模型的变化</vt:lpstr>
      <vt:lpstr>广义(generalized)线性模型</vt:lpstr>
      <vt:lpstr>二分类任务</vt:lpstr>
      <vt:lpstr>对率回归</vt:lpstr>
      <vt:lpstr>求解思路</vt:lpstr>
      <vt:lpstr>求解思路</vt:lpstr>
      <vt:lpstr>线性模型做“分类”</vt:lpstr>
      <vt:lpstr>线性判别分析 (Linear Discriminant Analysis)</vt:lpstr>
      <vt:lpstr>线性判别分析 (Linear Discriminant Analysis)</vt:lpstr>
      <vt:lpstr>LDA的目标</vt:lpstr>
      <vt:lpstr>LDA的目标</vt:lpstr>
      <vt:lpstr>求解思路</vt:lpstr>
      <vt:lpstr>推广到多类</vt:lpstr>
      <vt:lpstr>推广到多类</vt:lpstr>
      <vt:lpstr>多分类学习</vt:lpstr>
      <vt:lpstr>纠错输出码 (ECOC)</vt:lpstr>
      <vt:lpstr>纠错输出码</vt:lpstr>
      <vt:lpstr>类别不平衡 (class-imbalance)</vt:lpstr>
      <vt:lpstr>总结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机器学习-第一章</dc:title>
  <dc:creator>胡鹏</dc:creator>
  <cp:lastModifiedBy>Microsoft Office 用户</cp:lastModifiedBy>
  <cp:revision>225</cp:revision>
  <dcterms:created xsi:type="dcterms:W3CDTF">2016-12-14T21:49:52Z</dcterms:created>
  <dcterms:modified xsi:type="dcterms:W3CDTF">2019-02-24T05:37:15Z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2016-04-05T00:00:00Z</vt:filetime>
  </property>
  <property fmtid="{D5CDD505-2E9C-101B-9397-08002B2CF9AE}" pid="3" name="LastSaved">
    <vt:filetime>2016-12-14T00:00:00Z</vt:filetime>
  </property>
</Properties>
</file>